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8" r:id="rId28"/>
    <p:sldId id="289" r:id="rId29"/>
    <p:sldId id="290" r:id="rId30"/>
    <p:sldId id="295" r:id="rId31"/>
    <p:sldId id="282" r:id="rId32"/>
    <p:sldId id="283" r:id="rId33"/>
    <p:sldId id="284" r:id="rId34"/>
    <p:sldId id="286" r:id="rId35"/>
    <p:sldId id="287" r:id="rId36"/>
    <p:sldId id="293" r:id="rId37"/>
    <p:sldId id="294"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F78B0F-D4B6-C16A-F5E0-F53FCF4871DD}" v="834" dt="2025-08-18T04:15:54.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hsin Alam" userId="7a5d6d2ce33e2a21" providerId="Windows Live" clId="Web-{E5F78B0F-D4B6-C16A-F5E0-F53FCF4871DD}"/>
    <pc:docChg chg="addSld modSld">
      <pc:chgData name="Tahsin Alam" userId="7a5d6d2ce33e2a21" providerId="Windows Live" clId="Web-{E5F78B0F-D4B6-C16A-F5E0-F53FCF4871DD}" dt="2025-08-18T04:15:52.986" v="423" actId="20577"/>
      <pc:docMkLst>
        <pc:docMk/>
      </pc:docMkLst>
      <pc:sldChg chg="addSp modSp new">
        <pc:chgData name="Tahsin Alam" userId="7a5d6d2ce33e2a21" providerId="Windows Live" clId="Web-{E5F78B0F-D4B6-C16A-F5E0-F53FCF4871DD}" dt="2025-08-18T04:15:52.986" v="423" actId="20577"/>
        <pc:sldMkLst>
          <pc:docMk/>
          <pc:sldMk cId="1191478117" sldId="295"/>
        </pc:sldMkLst>
        <pc:spChg chg="add mod">
          <ac:chgData name="Tahsin Alam" userId="7a5d6d2ce33e2a21" providerId="Windows Live" clId="Web-{E5F78B0F-D4B6-C16A-F5E0-F53FCF4871DD}" dt="2025-08-18T04:15:52.986" v="423" actId="20577"/>
          <ac:spMkLst>
            <pc:docMk/>
            <pc:sldMk cId="1191478117" sldId="295"/>
            <ac:spMk id="3" creationId="{DA678923-9BF8-22A3-4CD1-7BB3BCEEF2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panose="020B0604020202020204"/>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 name="Google Shape;9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9" name="Google Shape;20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39036778f8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3" name="Google Shape;283;g239036778f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39036778f8_0_1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4" name="Google Shape;314;g239036778f8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39036778f8_0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5" name="Google Shape;345;g239036778f8_0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239036778f8_0_2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g239036778f8_0_2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3959c6d954_0_10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61" name="Google Shape;461;g23959c6d954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3959c6d954_0_2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7" name="Google Shape;517;g23959c6d954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3959c6d954_0_4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g23959c6d954_0_4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3959c6d954_0_4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3" name="Google Shape;663;g23959c6d954_0_4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3959c6d954_0_48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g23959c6d954_0_4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3959c6d954_0_5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g23959c6d954_0_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 name="Google Shape;11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3959c6d954_0_50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g23959c6d954_0_5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3" name="Google Shape;14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2" name="Google Shape;1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 name="Google Shape;17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obj">
  <p:cSld name="OBJECT">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914400" y="2125980"/>
            <a:ext cx="10363200" cy="14401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4400"/>
              <a:buFont typeface="Calibri" panose="020F0502020204030204"/>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828800" y="3840480"/>
            <a:ext cx="8534400" cy="17145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800"/>
              <a:buChar char="•"/>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 name="Google Shape;18;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3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34"/>
          <p:cNvSpPr>
            <a:spLocks noGrp="1"/>
          </p:cNvSpPr>
          <p:nvPr>
            <p:ph type="pic" idx="2"/>
          </p:nvPr>
        </p:nvSpPr>
        <p:spPr>
          <a:xfrm>
            <a:off x="5183188" y="987425"/>
            <a:ext cx="6172200" cy="4873625"/>
          </a:xfrm>
          <a:prstGeom prst="rect">
            <a:avLst/>
          </a:prstGeom>
          <a:noFill/>
          <a:ln>
            <a:noFill/>
          </a:ln>
        </p:spPr>
      </p:sp>
      <p:sp>
        <p:nvSpPr>
          <p:cNvPr id="74" name="Google Shape;74;p3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4"/>
        <p:cNvGrpSpPr/>
        <p:nvPr/>
      </p:nvGrpSpPr>
      <p:grpSpPr>
        <a:xfrm>
          <a:off x="0" y="0"/>
          <a:ext cx="0" cy="0"/>
          <a:chOff x="0" y="0"/>
          <a:chExt cx="0" cy="0"/>
        </a:xfrm>
      </p:grpSpPr>
      <p:sp>
        <p:nvSpPr>
          <p:cNvPr id="85" name="Google Shape;85;p3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
        <p:cNvGrpSpPr/>
        <p:nvPr/>
      </p:nvGrpSpPr>
      <p:grpSpPr>
        <a:xfrm>
          <a:off x="0" y="0"/>
          <a:ext cx="0" cy="0"/>
          <a:chOff x="0" y="0"/>
          <a:chExt cx="0" cy="0"/>
        </a:xfrm>
      </p:grpSpPr>
      <p:sp>
        <p:nvSpPr>
          <p:cNvPr id="22" name="Google Shape;22;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6"/>
        <p:cNvGrpSpPr/>
        <p:nvPr/>
      </p:nvGrpSpPr>
      <p:grpSpPr>
        <a:xfrm>
          <a:off x="0" y="0"/>
          <a:ext cx="0" cy="0"/>
          <a:chOff x="0" y="0"/>
          <a:chExt cx="0" cy="0"/>
        </a:xfrm>
      </p:grpSpPr>
      <p:sp>
        <p:nvSpPr>
          <p:cNvPr id="27" name="Google Shape;27;p2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9" name="Google Shape;2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2"/>
        <p:cNvGrpSpPr/>
        <p:nvPr/>
      </p:nvGrpSpPr>
      <p:grpSpPr>
        <a:xfrm>
          <a:off x="0" y="0"/>
          <a:ext cx="0" cy="0"/>
          <a:chOff x="0" y="0"/>
          <a:chExt cx="0" cy="0"/>
        </a:xfrm>
      </p:grpSpPr>
      <p:sp>
        <p:nvSpPr>
          <p:cNvPr id="33" name="Google Shape;33;p2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5" name="Google Shape;3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8"/>
        <p:cNvGrpSpPr/>
        <p:nvPr/>
      </p:nvGrpSpPr>
      <p:grpSpPr>
        <a:xfrm>
          <a:off x="0" y="0"/>
          <a:ext cx="0" cy="0"/>
          <a:chOff x="0" y="0"/>
          <a:chExt cx="0" cy="0"/>
        </a:xfrm>
      </p:grpSpPr>
      <p:sp>
        <p:nvSpPr>
          <p:cNvPr id="39" name="Google Shape;39;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3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3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3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3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6" name="Google Shape;56;p3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3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7" name="Google Shape;67;p3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11" name="Google Shape;11;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lnSpc>
                <a:spcPct val="100000"/>
              </a:lnSpc>
              <a:spcBef>
                <a:spcPts val="0"/>
              </a:spcBef>
              <a:spcAft>
                <a:spcPts val="0"/>
              </a:spcAft>
              <a:buClr>
                <a:srgbClr val="000000"/>
              </a:buClr>
              <a:buSzPts val="1200"/>
              <a:buFont typeface="Arial" panose="020B0604020202020204"/>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3626527" y="2159086"/>
            <a:ext cx="7544360" cy="54348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accent1"/>
              </a:buClr>
              <a:buSzPts val="4800"/>
              <a:buFont typeface="Times New Roman" panose="02020603050405020304"/>
              <a:buNone/>
            </a:pPr>
            <a:r>
              <a:rPr lang="en-US" sz="48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CSE 460: VLSI Design</a:t>
            </a:r>
          </a:p>
        </p:txBody>
      </p:sp>
      <p:sp>
        <p:nvSpPr>
          <p:cNvPr id="95" name="Google Shape;95;p1"/>
          <p:cNvSpPr txBox="1">
            <a:spLocks noGrp="1"/>
          </p:cNvSpPr>
          <p:nvPr>
            <p:ph type="subTitle" idx="1"/>
          </p:nvPr>
        </p:nvSpPr>
        <p:spPr>
          <a:xfrm>
            <a:off x="3688727" y="3168784"/>
            <a:ext cx="7419960" cy="108557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3530"/>
              <a:buNone/>
            </a:pPr>
            <a:r>
              <a:rPr lang="en-US" sz="3530">
                <a:latin typeface="Times New Roman" panose="02020603050405020304"/>
                <a:ea typeface="Times New Roman" panose="02020603050405020304"/>
                <a:cs typeface="Times New Roman" panose="02020603050405020304"/>
                <a:sym typeface="Times New Roman" panose="02020603050405020304"/>
              </a:rPr>
              <a:t>Lecture 13+14: VLSI Physical Design</a:t>
            </a:r>
          </a:p>
        </p:txBody>
      </p:sp>
      <p:pic>
        <p:nvPicPr>
          <p:cNvPr id="96" name="Google Shape;96;p1" descr="PDbook"/>
          <p:cNvPicPr preferRelativeResize="0"/>
          <p:nvPr/>
        </p:nvPicPr>
        <p:blipFill rotWithShape="1">
          <a:blip r:embed="rId3"/>
          <a:srcRect/>
          <a:stretch>
            <a:fillRect/>
          </a:stretch>
        </p:blipFill>
        <p:spPr>
          <a:xfrm>
            <a:off x="926926" y="1100625"/>
            <a:ext cx="2868459" cy="4290590"/>
          </a:xfrm>
          <a:prstGeom prst="rect">
            <a:avLst/>
          </a:prstGeom>
          <a:noFill/>
          <a:ln>
            <a:noFill/>
          </a:ln>
        </p:spPr>
      </p:pic>
      <p:sp>
        <p:nvSpPr>
          <p:cNvPr id="97" name="Google Shape;97;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98" name="Google Shape;98;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99" name="Google Shape;99;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82"/>
        <p:cNvGrpSpPr/>
        <p:nvPr/>
      </p:nvGrpSpPr>
      <p:grpSpPr>
        <a:xfrm>
          <a:off x="0" y="0"/>
          <a:ext cx="0" cy="0"/>
          <a:chOff x="0" y="0"/>
          <a:chExt cx="0" cy="0"/>
        </a:xfrm>
      </p:grpSpPr>
      <p:sp>
        <p:nvSpPr>
          <p:cNvPr id="183" name="Google Shape;18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84" name="Google Shape;18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85" name="Google Shape;18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lang="en-US"/>
          </a:p>
        </p:txBody>
      </p:sp>
      <p:sp>
        <p:nvSpPr>
          <p:cNvPr id="186" name="Google Shape;186;p10"/>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Partition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87" name="Google Shape;187;p10"/>
          <p:cNvPicPr preferRelativeResize="0"/>
          <p:nvPr/>
        </p:nvPicPr>
        <p:blipFill rotWithShape="1">
          <a:blip r:embed="rId3"/>
          <a:srcRect/>
          <a:stretch>
            <a:fillRect/>
          </a:stretch>
        </p:blipFill>
        <p:spPr>
          <a:xfrm>
            <a:off x="2161356" y="1260561"/>
            <a:ext cx="3378200" cy="3365500"/>
          </a:xfrm>
          <a:prstGeom prst="rect">
            <a:avLst/>
          </a:prstGeom>
          <a:noFill/>
          <a:ln>
            <a:noFill/>
          </a:ln>
        </p:spPr>
      </p:pic>
      <p:pic>
        <p:nvPicPr>
          <p:cNvPr id="188" name="Google Shape;188;p10"/>
          <p:cNvPicPr preferRelativeResize="0"/>
          <p:nvPr/>
        </p:nvPicPr>
        <p:blipFill rotWithShape="1">
          <a:blip r:embed="rId4"/>
          <a:srcRect/>
          <a:stretch>
            <a:fillRect/>
          </a:stretch>
        </p:blipFill>
        <p:spPr>
          <a:xfrm>
            <a:off x="5539556" y="1379567"/>
            <a:ext cx="4370563" cy="45531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92"/>
        <p:cNvGrpSpPr/>
        <p:nvPr/>
      </p:nvGrpSpPr>
      <p:grpSpPr>
        <a:xfrm>
          <a:off x="0" y="0"/>
          <a:ext cx="0" cy="0"/>
          <a:chOff x="0" y="0"/>
          <a:chExt cx="0" cy="0"/>
        </a:xfrm>
      </p:grpSpPr>
      <p:sp>
        <p:nvSpPr>
          <p:cNvPr id="193" name="Google Shape;19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94" name="Google Shape;19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95" name="Google Shape;19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lang="en-US"/>
          </a:p>
        </p:txBody>
      </p:sp>
      <p:sp>
        <p:nvSpPr>
          <p:cNvPr id="196" name="Google Shape;196;p11"/>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Optimization Goals</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97" name="Google Shape;197;p11"/>
          <p:cNvSpPr txBox="1"/>
          <p:nvPr/>
        </p:nvSpPr>
        <p:spPr>
          <a:xfrm>
            <a:off x="1302567" y="1556950"/>
            <a:ext cx="9620808" cy="4062799"/>
          </a:xfrm>
          <a:prstGeom prst="rect">
            <a:avLst/>
          </a:prstGeom>
          <a:noFill/>
          <a:ln>
            <a:noFill/>
          </a:ln>
        </p:spPr>
        <p:txBody>
          <a:bodyPr spcFirstLastPara="1" wrap="square" lIns="91425" tIns="45700" rIns="91425" bIns="45700" anchor="t" anchorCtr="0">
            <a:noAutofit/>
          </a:bodyPr>
          <a:lstStyle/>
          <a:p>
            <a:pPr marL="323850" marR="0" lvl="0" indent="-323850" algn="just" rtl="0">
              <a:lnSpc>
                <a:spcPct val="90000"/>
              </a:lnSpc>
              <a:spcBef>
                <a:spcPts val="0"/>
              </a:spcBef>
              <a:spcAft>
                <a:spcPts val="0"/>
              </a:spcAft>
              <a:buClr>
                <a:schemeClr val="dk1"/>
              </a:buClr>
              <a:buSzPts val="2800"/>
              <a:buFont typeface="Arial" panose="020B0604020202020204"/>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Given a graph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V,E</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with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V</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nodes and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edges where each node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v</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V</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and each edge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23850" marR="0" lvl="0" indent="-14605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23850" marR="0" lvl="0" indent="-323850" algn="just" rtl="0">
              <a:lnSpc>
                <a:spcPct val="90000"/>
              </a:lnSpc>
              <a:spcBef>
                <a:spcPts val="1000"/>
              </a:spcBef>
              <a:spcAft>
                <a:spcPts val="0"/>
              </a:spcAft>
              <a:buClr>
                <a:schemeClr val="dk1"/>
              </a:buClr>
              <a:buSzPts val="2800"/>
              <a:buFont typeface="Arial" panose="020B0604020202020204"/>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Each node has area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s</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v</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and each edge has cost or weight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w</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323850" marR="0" lvl="0" indent="-14605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323850" marR="0" lvl="0" indent="-323850" algn="just" rtl="0">
              <a:lnSpc>
                <a:spcPct val="90000"/>
              </a:lnSpc>
              <a:spcBef>
                <a:spcPts val="1000"/>
              </a:spcBef>
              <a:spcAft>
                <a:spcPts val="0"/>
              </a:spcAft>
              <a:buClr>
                <a:schemeClr val="dk1"/>
              </a:buClr>
              <a:buSzPts val="2800"/>
              <a:buFont typeface="Arial" panose="020B0604020202020204"/>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The objective is to divide the graph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G</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into </a:t>
            </a:r>
            <a:r>
              <a:rPr lang="en-US" sz="2800" b="0" i="1"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k</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disjoint subgraphs such that all optimization goals are achieved and all original edge relations are respected. </a:t>
            </a: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201"/>
        <p:cNvGrpSpPr/>
        <p:nvPr/>
      </p:nvGrpSpPr>
      <p:grpSpPr>
        <a:xfrm>
          <a:off x="0" y="0"/>
          <a:ext cx="0" cy="0"/>
          <a:chOff x="0" y="0"/>
          <a:chExt cx="0" cy="0"/>
        </a:xfrm>
      </p:grpSpPr>
      <p:sp>
        <p:nvSpPr>
          <p:cNvPr id="202" name="Google Shape;20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03" name="Google Shape;20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04" name="Google Shape;20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lang="en-US"/>
          </a:p>
        </p:txBody>
      </p:sp>
      <p:sp>
        <p:nvSpPr>
          <p:cNvPr id="205" name="Google Shape;205;p12"/>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Optimization Goals</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06" name="Google Shape;206;p12"/>
          <p:cNvSpPr txBox="1"/>
          <p:nvPr/>
        </p:nvSpPr>
        <p:spPr>
          <a:xfrm>
            <a:off x="1485343" y="1343240"/>
            <a:ext cx="9289749" cy="4381500"/>
          </a:xfrm>
          <a:prstGeom prst="rect">
            <a:avLst/>
          </a:prstGeom>
          <a:noFill/>
          <a:ln>
            <a:noFill/>
          </a:ln>
        </p:spPr>
        <p:txBody>
          <a:bodyPr spcFirstLastPara="1" wrap="square" lIns="91425" tIns="45700" rIns="91425" bIns="45700" anchor="t" anchorCtr="0">
            <a:normAutofit/>
          </a:bodyPr>
          <a:lstStyle/>
          <a:p>
            <a:pPr marL="228600" marR="0" lvl="0" indent="-228600" algn="just" rtl="0">
              <a:lnSpc>
                <a:spcPct val="90000"/>
              </a:lnSpc>
              <a:spcBef>
                <a:spcPts val="0"/>
              </a:spcBef>
              <a:spcAft>
                <a:spcPts val="0"/>
              </a:spcAft>
              <a:buClr>
                <a:schemeClr val="dk1"/>
              </a:buClr>
              <a:buSzPts val="2800"/>
              <a:buFont typeface="Noto Sans Symbols"/>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 detail, what are the optimization goals?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228600" algn="just" rtl="0">
              <a:lnSpc>
                <a:spcPct val="90000"/>
              </a:lnSpc>
              <a:spcBef>
                <a:spcPts val="500"/>
              </a:spcBef>
              <a:spcAft>
                <a:spcPts val="0"/>
              </a:spcAft>
              <a:buClr>
                <a:schemeClr val="dk1"/>
              </a:buClr>
              <a:buSzPts val="2400"/>
              <a:buFont typeface="Arial" panose="020B0604020202020204"/>
              <a:buChar char="•"/>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Number of connections between partitions is minimized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228600" algn="just" rtl="0">
              <a:lnSpc>
                <a:spcPct val="90000"/>
              </a:lnSpc>
              <a:spcBef>
                <a:spcPts val="500"/>
              </a:spcBef>
              <a:spcAft>
                <a:spcPts val="0"/>
              </a:spcAft>
              <a:buClr>
                <a:schemeClr val="dk1"/>
              </a:buClr>
              <a:buSzPts val="2400"/>
              <a:buFont typeface="Arial" panose="020B0604020202020204"/>
              <a:buChar char="•"/>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Each partition meets all design constraints (size, number of external connections..)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228600" algn="just" rtl="0">
              <a:lnSpc>
                <a:spcPct val="90000"/>
              </a:lnSpc>
              <a:spcBef>
                <a:spcPts val="500"/>
              </a:spcBef>
              <a:spcAft>
                <a:spcPts val="0"/>
              </a:spcAft>
              <a:buClr>
                <a:schemeClr val="dk1"/>
              </a:buClr>
              <a:buSzPts val="2400"/>
              <a:buFont typeface="Arial" panose="020B0604020202020204"/>
              <a:buChar char="•"/>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Balance every partition as well as possible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28600" marR="0" lvl="0" indent="-50800" algn="just" rtl="0">
              <a:lnSpc>
                <a:spcPct val="90000"/>
              </a:lnSpc>
              <a:spcBef>
                <a:spcPts val="1000"/>
              </a:spcBef>
              <a:spcAft>
                <a:spcPts val="0"/>
              </a:spcAft>
              <a:buClr>
                <a:schemeClr val="dk1"/>
              </a:buClr>
              <a:buSzPts val="2800"/>
              <a:buFont typeface="Arial" panose="020B0604020202020204"/>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28600" marR="0" lvl="0" indent="-228600" algn="just" rtl="0">
              <a:lnSpc>
                <a:spcPct val="90000"/>
              </a:lnSpc>
              <a:spcBef>
                <a:spcPts val="1000"/>
              </a:spcBef>
              <a:spcAft>
                <a:spcPts val="0"/>
              </a:spcAft>
              <a:buClr>
                <a:schemeClr val="dk1"/>
              </a:buClr>
              <a:buSzPts val="2800"/>
              <a:buFont typeface="Noto Sans Symbols"/>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How can we meet these goals?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228600" algn="just" rtl="0">
              <a:lnSpc>
                <a:spcPct val="90000"/>
              </a:lnSpc>
              <a:spcBef>
                <a:spcPts val="500"/>
              </a:spcBef>
              <a:spcAft>
                <a:spcPts val="0"/>
              </a:spcAft>
              <a:buClr>
                <a:schemeClr val="dk1"/>
              </a:buClr>
              <a:buSzPts val="2400"/>
              <a:buFont typeface="Arial" panose="020B0604020202020204"/>
              <a:buChar char="•"/>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Unfortunately, this problem is NP-hard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228600" algn="just" rtl="0">
              <a:lnSpc>
                <a:spcPct val="90000"/>
              </a:lnSpc>
              <a:spcBef>
                <a:spcPts val="500"/>
              </a:spcBef>
              <a:spcAft>
                <a:spcPts val="0"/>
              </a:spcAft>
              <a:buClr>
                <a:schemeClr val="dk1"/>
              </a:buClr>
              <a:buSzPts val="2400"/>
              <a:buFont typeface="Arial" panose="020B0604020202020204"/>
              <a:buChar char="•"/>
            </a:pPr>
            <a:r>
              <a:rPr lang="en-US"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Efficient heuristics are developed in the 1970s and 1980s. They are high quality and in low-order polynomial time.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685800" marR="0" lvl="1" indent="-76200" algn="l" rtl="0">
              <a:lnSpc>
                <a:spcPct val="90000"/>
              </a:lnSpc>
              <a:spcBef>
                <a:spcPts val="500"/>
              </a:spcBef>
              <a:spcAft>
                <a:spcPts val="0"/>
              </a:spcAft>
              <a:buClr>
                <a:schemeClr val="dk1"/>
              </a:buClr>
              <a:buSzPts val="2400"/>
              <a:buFont typeface="Arial" panose="020B0604020202020204"/>
              <a:buNone/>
            </a:pPr>
            <a:endParaRPr sz="24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xEl>
                                              <p:pRg st="0" end="0"/>
                                            </p:txEl>
                                          </p:spTgt>
                                        </p:tgtEl>
                                        <p:attrNameLst>
                                          <p:attrName>style.visibility</p:attrName>
                                        </p:attrNameLst>
                                      </p:cBhvr>
                                      <p:to>
                                        <p:strVal val="visible"/>
                                      </p:to>
                                    </p:set>
                                    <p:animEffect transition="in" filter="fade">
                                      <p:cBhvr>
                                        <p:cTn id="7" dur="500"/>
                                        <p:tgtEl>
                                          <p:spTgt spid="2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xEl>
                                              <p:pRg st="1" end="1"/>
                                            </p:txEl>
                                          </p:spTgt>
                                        </p:tgtEl>
                                        <p:attrNameLst>
                                          <p:attrName>style.visibility</p:attrName>
                                        </p:attrNameLst>
                                      </p:cBhvr>
                                      <p:to>
                                        <p:strVal val="visible"/>
                                      </p:to>
                                    </p:set>
                                    <p:animEffect transition="in" filter="fade">
                                      <p:cBhvr>
                                        <p:cTn id="12" dur="500"/>
                                        <p:tgtEl>
                                          <p:spTgt spid="2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6">
                                            <p:txEl>
                                              <p:pRg st="2" end="2"/>
                                            </p:txEl>
                                          </p:spTgt>
                                        </p:tgtEl>
                                        <p:attrNameLst>
                                          <p:attrName>style.visibility</p:attrName>
                                        </p:attrNameLst>
                                      </p:cBhvr>
                                      <p:to>
                                        <p:strVal val="visible"/>
                                      </p:to>
                                    </p:set>
                                    <p:animEffect transition="in" filter="fade">
                                      <p:cBhvr>
                                        <p:cTn id="17" dur="500"/>
                                        <p:tgtEl>
                                          <p:spTgt spid="2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
                                            <p:txEl>
                                              <p:pRg st="3" end="3"/>
                                            </p:txEl>
                                          </p:spTgt>
                                        </p:tgtEl>
                                        <p:attrNameLst>
                                          <p:attrName>style.visibility</p:attrName>
                                        </p:attrNameLst>
                                      </p:cBhvr>
                                      <p:to>
                                        <p:strVal val="visible"/>
                                      </p:to>
                                    </p:set>
                                    <p:animEffect transition="in" filter="fade">
                                      <p:cBhvr>
                                        <p:cTn id="22" dur="500"/>
                                        <p:tgtEl>
                                          <p:spTgt spid="2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6">
                                            <p:txEl>
                                              <p:pRg st="4" end="4"/>
                                            </p:txEl>
                                          </p:spTgt>
                                        </p:tgtEl>
                                        <p:attrNameLst>
                                          <p:attrName>style.visibility</p:attrName>
                                        </p:attrNameLst>
                                      </p:cBhvr>
                                      <p:to>
                                        <p:strVal val="visible"/>
                                      </p:to>
                                    </p:set>
                                    <p:animEffect transition="in" filter="fade">
                                      <p:cBhvr>
                                        <p:cTn id="27" dur="500"/>
                                        <p:tgtEl>
                                          <p:spTgt spid="2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6">
                                            <p:txEl>
                                              <p:pRg st="5" end="5"/>
                                            </p:txEl>
                                          </p:spTgt>
                                        </p:tgtEl>
                                        <p:attrNameLst>
                                          <p:attrName>style.visibility</p:attrName>
                                        </p:attrNameLst>
                                      </p:cBhvr>
                                      <p:to>
                                        <p:strVal val="visible"/>
                                      </p:to>
                                    </p:set>
                                    <p:animEffect transition="in" filter="fade">
                                      <p:cBhvr>
                                        <p:cTn id="32" dur="500"/>
                                        <p:tgtEl>
                                          <p:spTgt spid="2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06">
                                            <p:txEl>
                                              <p:pRg st="6" end="6"/>
                                            </p:txEl>
                                          </p:spTgt>
                                        </p:tgtEl>
                                        <p:attrNameLst>
                                          <p:attrName>style.visibility</p:attrName>
                                        </p:attrNameLst>
                                      </p:cBhvr>
                                      <p:to>
                                        <p:strVal val="visible"/>
                                      </p:to>
                                    </p:set>
                                    <p:animEffect transition="in" filter="fade">
                                      <p:cBhvr>
                                        <p:cTn id="37" dur="500"/>
                                        <p:tgtEl>
                                          <p:spTgt spid="2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06">
                                            <p:txEl>
                                              <p:pRg st="7" end="7"/>
                                            </p:txEl>
                                          </p:spTgt>
                                        </p:tgtEl>
                                        <p:attrNameLst>
                                          <p:attrName>style.visibility</p:attrName>
                                        </p:attrNameLst>
                                      </p:cBhvr>
                                      <p:to>
                                        <p:strVal val="visible"/>
                                      </p:to>
                                    </p:set>
                                    <p:animEffect transition="in" filter="fade">
                                      <p:cBhvr>
                                        <p:cTn id="42" dur="500"/>
                                        <p:tgtEl>
                                          <p:spTgt spid="2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06">
                                            <p:txEl>
                                              <p:pRg st="8" end="8"/>
                                            </p:txEl>
                                          </p:spTgt>
                                        </p:tgtEl>
                                        <p:attrNameLst>
                                          <p:attrName>style.visibility</p:attrName>
                                        </p:attrNameLst>
                                      </p:cBhvr>
                                      <p:to>
                                        <p:strVal val="visible"/>
                                      </p:to>
                                    </p:set>
                                    <p:animEffect transition="in" filter="fade">
                                      <p:cBhvr>
                                        <p:cTn id="47" dur="500"/>
                                        <p:tgtEl>
                                          <p:spTgt spid="2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DED"/>
        </a:solidFill>
        <a:effectLst/>
      </p:bgPr>
    </p:bg>
    <p:spTree>
      <p:nvGrpSpPr>
        <p:cNvPr id="1" name="Shape 210"/>
        <p:cNvGrpSpPr/>
        <p:nvPr/>
      </p:nvGrpSpPr>
      <p:grpSpPr>
        <a:xfrm>
          <a:off x="0" y="0"/>
          <a:ext cx="0" cy="0"/>
          <a:chOff x="0" y="0"/>
          <a:chExt cx="0" cy="0"/>
        </a:xfrm>
      </p:grpSpPr>
      <p:sp>
        <p:nvSpPr>
          <p:cNvPr id="211" name="Google Shape;21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12" name="Google Shape;21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13" name="Google Shape;21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lang="en-US"/>
          </a:p>
        </p:txBody>
      </p:sp>
      <p:sp>
        <p:nvSpPr>
          <p:cNvPr id="214" name="Google Shape;214;p13"/>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Kernighan Lin (KL Algorithm)</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15" name="Google Shape;215;p13"/>
          <p:cNvSpPr txBox="1"/>
          <p:nvPr/>
        </p:nvSpPr>
        <p:spPr>
          <a:xfrm>
            <a:off x="1126996" y="1668635"/>
            <a:ext cx="8080375" cy="1033462"/>
          </a:xfrm>
          <a:prstGeom prst="rect">
            <a:avLst/>
          </a:prstGeom>
          <a:noFill/>
          <a:ln>
            <a:noFill/>
          </a:ln>
        </p:spPr>
        <p:txBody>
          <a:bodyPr spcFirstLastPara="1" wrap="square" lIns="191075" tIns="44925" rIns="89875" bIns="67925" anchor="t" anchorCtr="0">
            <a:spAutoFit/>
          </a:bodyPr>
          <a:lstStyle/>
          <a:p>
            <a:pPr marL="0" marR="0" lvl="0" indent="0" algn="l" rtl="0">
              <a:lnSpc>
                <a:spcPct val="102000"/>
              </a:lnSpc>
              <a:spcBef>
                <a:spcPts val="0"/>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Given: A graph with 2</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n</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nodes where each node has the same weight.</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2000"/>
              </a:lnSpc>
              <a:spcBef>
                <a:spcPts val="850"/>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Goal: A partition (division) of the graph into two disjoint subsets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and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with minimum cut cost and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n</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pic>
        <p:nvPicPr>
          <p:cNvPr id="216" name="Google Shape;216;p13"/>
          <p:cNvPicPr preferRelativeResize="0"/>
          <p:nvPr/>
        </p:nvPicPr>
        <p:blipFill rotWithShape="1">
          <a:blip r:embed="rId3"/>
          <a:srcRect/>
          <a:stretch>
            <a:fillRect/>
          </a:stretch>
        </p:blipFill>
        <p:spPr>
          <a:xfrm>
            <a:off x="3482844" y="2836648"/>
            <a:ext cx="4559300" cy="341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DEEED"/>
        </a:solidFill>
        <a:effectLst/>
      </p:bgPr>
    </p:bg>
    <p:spTree>
      <p:nvGrpSpPr>
        <p:cNvPr id="1" name="Shape 220"/>
        <p:cNvGrpSpPr/>
        <p:nvPr/>
      </p:nvGrpSpPr>
      <p:grpSpPr>
        <a:xfrm>
          <a:off x="0" y="0"/>
          <a:ext cx="0" cy="0"/>
          <a:chOff x="0" y="0"/>
          <a:chExt cx="0" cy="0"/>
        </a:xfrm>
      </p:grpSpPr>
      <p:sp>
        <p:nvSpPr>
          <p:cNvPr id="221" name="Google Shape;221;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22" name="Google Shape;222;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23" name="Google Shape;223;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lang="en-US"/>
          </a:p>
        </p:txBody>
      </p:sp>
      <p:sp>
        <p:nvSpPr>
          <p:cNvPr id="224" name="Google Shape;224;p14"/>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25" name="Google Shape;225;p14"/>
          <p:cNvSpPr txBox="1"/>
          <p:nvPr/>
        </p:nvSpPr>
        <p:spPr>
          <a:xfrm>
            <a:off x="970280" y="1613535"/>
            <a:ext cx="6183630" cy="4210685"/>
          </a:xfrm>
          <a:prstGeom prst="rect">
            <a:avLst/>
          </a:prstGeom>
          <a:noFill/>
          <a:ln>
            <a:noFill/>
          </a:ln>
        </p:spPr>
        <p:txBody>
          <a:bodyPr spcFirstLastPara="1" wrap="square" lIns="191075" tIns="44925" rIns="89875" bIns="679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Cost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D</a:t>
            </a: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v</a:t>
            </a: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 of </a:t>
            </a:r>
            <a:r>
              <a:rPr lang="en-US" sz="1700" b="0" i="0" u="none" strike="noStrike" cap="none">
                <a:solidFill>
                  <a:srgbClr val="CC0000"/>
                </a:solidFill>
                <a:highlight>
                  <a:srgbClr val="FFFF00"/>
                </a:highlight>
                <a:latin typeface="Arial" panose="020B0604020202020204"/>
                <a:ea typeface="Arial" panose="020B0604020202020204"/>
                <a:cs typeface="Arial" panose="020B0604020202020204"/>
                <a:sym typeface="Arial" panose="020B0604020202020204"/>
              </a:rPr>
              <a:t>moving a node </a:t>
            </a:r>
            <a:r>
              <a:rPr lang="en-US" sz="1700" b="0" i="1" u="none" strike="noStrike" cap="none">
                <a:solidFill>
                  <a:srgbClr val="CC0000"/>
                </a:solidFill>
                <a:highlight>
                  <a:srgbClr val="FFFF00"/>
                </a:highlight>
                <a:latin typeface="Arial" panose="020B0604020202020204"/>
                <a:ea typeface="Arial" panose="020B0604020202020204"/>
                <a:cs typeface="Arial" panose="020B0604020202020204"/>
                <a:sym typeface="Arial" panose="020B0604020202020204"/>
              </a:rPr>
              <a:t>v</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1" u="none" strike="noStrike" cap="none">
              <a:solidFill>
                <a:srgbClr val="CC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D</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v</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 = |</a:t>
            </a: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E</a:t>
            </a:r>
            <a:r>
              <a:rPr lang="en-US" sz="1700" b="0" i="0" u="none" strike="noStrike" cap="none" baseline="-25000">
                <a:solidFill>
                  <a:schemeClr val="dk1"/>
                </a:solidFill>
                <a:highlight>
                  <a:srgbClr val="FFFF00"/>
                </a:highlight>
                <a:latin typeface="Arial" panose="020B0604020202020204"/>
                <a:ea typeface="Arial" panose="020B0604020202020204"/>
                <a:cs typeface="Arial" panose="020B0604020202020204"/>
                <a:sym typeface="Arial" panose="020B0604020202020204"/>
              </a:rPr>
              <a:t>c</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v</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 – |</a:t>
            </a: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E</a:t>
            </a:r>
            <a:r>
              <a:rPr lang="en-US" sz="1700" b="0" i="0" u="none" strike="noStrike" cap="none" baseline="-25000">
                <a:solidFill>
                  <a:schemeClr val="dk1"/>
                </a:solidFill>
                <a:highlight>
                  <a:srgbClr val="FFFF00"/>
                </a:highlight>
                <a:latin typeface="Arial" panose="020B0604020202020204"/>
                <a:ea typeface="Arial" panose="020B0604020202020204"/>
                <a:cs typeface="Arial" panose="020B0604020202020204"/>
                <a:sym typeface="Arial" panose="020B0604020202020204"/>
              </a:rPr>
              <a:t>nc</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v</a:t>
            </a:r>
            <a:r>
              <a:rPr lang="en-US" sz="17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0"/>
              </a:spcBef>
              <a:spcAft>
                <a:spcPts val="0"/>
              </a:spcAft>
              <a:buClr>
                <a:srgbClr val="000000"/>
              </a:buClr>
              <a:buSzPts val="1400"/>
              <a:buFont typeface="Arial" panose="020B0604020202020204"/>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where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0"/>
              </a:spcBef>
              <a:spcAft>
                <a:spcPts val="0"/>
              </a:spcAft>
              <a:buClr>
                <a:srgbClr val="000000"/>
              </a:buClr>
              <a:buSzPts val="1400"/>
              <a:buFont typeface="Arial" panose="020B0604020202020204"/>
              <a:buNone/>
            </a:pP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E</a:t>
            </a:r>
            <a:r>
              <a:rPr lang="en-US" sz="1400" b="0" i="0" u="none" strike="noStrike" cap="none" baseline="-25000">
                <a:solidFill>
                  <a:schemeClr val="dk1"/>
                </a:solidFill>
                <a:latin typeface="Arial" panose="020B0604020202020204"/>
                <a:ea typeface="Arial" panose="020B0604020202020204"/>
                <a:cs typeface="Arial" panose="020B0604020202020204"/>
                <a:sym typeface="Arial" panose="020B0604020202020204"/>
              </a:rPr>
              <a:t>c</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v</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is the set of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v</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’s incident edges that are cut by the cut line, and </a:t>
            </a:r>
          </a:p>
          <a:p>
            <a:pPr marL="0" marR="0" lvl="0" indent="0" algn="l" rtl="0">
              <a:lnSpc>
                <a:spcPct val="100000"/>
              </a:lnSpc>
              <a:spcBef>
                <a:spcPts val="35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0"/>
              </a:spcBef>
              <a:spcAft>
                <a:spcPts val="0"/>
              </a:spcAft>
              <a:buClr>
                <a:srgbClr val="000000"/>
              </a:buClr>
              <a:buSzPts val="1400"/>
              <a:buFont typeface="Arial" panose="020B0604020202020204"/>
              <a:buNone/>
            </a:pP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E</a:t>
            </a:r>
            <a:r>
              <a:rPr lang="en-US" sz="1400" b="0" i="0" u="none" strike="noStrike" cap="none" baseline="-25000">
                <a:solidFill>
                  <a:schemeClr val="dk1"/>
                </a:solidFill>
                <a:latin typeface="Arial" panose="020B0604020202020204"/>
                <a:ea typeface="Arial" panose="020B0604020202020204"/>
                <a:cs typeface="Arial" panose="020B0604020202020204"/>
                <a:sym typeface="Arial" panose="020B0604020202020204"/>
              </a:rPr>
              <a:t>nc</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v</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is the set of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v</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’s incident edges that are not cut by the cut line. </a:t>
            </a: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425"/>
              </a:spcBef>
              <a:spcAft>
                <a:spcPts val="0"/>
              </a:spcAft>
              <a:buClr>
                <a:srgbClr val="000000"/>
              </a:buClr>
              <a:buSzPts val="1700"/>
              <a:buFont typeface="Arial" panose="020B0604020202020204"/>
              <a:buNone/>
            </a:pPr>
            <a:r>
              <a:rPr lang="en-US" sz="24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High costs (</a:t>
            </a:r>
            <a:r>
              <a:rPr lang="en-US" sz="2400" b="0" i="1"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D</a:t>
            </a:r>
            <a:r>
              <a:rPr lang="en-US" sz="24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 &gt; 0)</a:t>
            </a:r>
            <a:r>
              <a:rPr lang="en-US" sz="2400" b="0" i="0" u="none" strike="noStrike" cap="none">
                <a:solidFill>
                  <a:schemeClr val="dk1"/>
                </a:solidFill>
                <a:latin typeface="Arial" panose="020B0604020202020204"/>
                <a:ea typeface="Arial" panose="020B0604020202020204"/>
                <a:cs typeface="Arial" panose="020B0604020202020204"/>
                <a:sym typeface="Arial" panose="020B0604020202020204"/>
              </a:rPr>
              <a:t> indicate that the node should move, while l</a:t>
            </a:r>
            <a:r>
              <a:rPr lang="en-US" sz="24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ow costs (</a:t>
            </a:r>
            <a:r>
              <a:rPr lang="en-US" sz="24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D</a:t>
            </a:r>
            <a:r>
              <a:rPr lang="en-US" sz="24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&lt; 0)</a:t>
            </a:r>
            <a:r>
              <a:rPr lang="en-US" sz="2400" b="0" i="0" u="none" strike="noStrike" cap="none">
                <a:solidFill>
                  <a:schemeClr val="dk1"/>
                </a:solidFill>
                <a:latin typeface="Arial" panose="020B0604020202020204"/>
                <a:ea typeface="Arial" panose="020B0604020202020204"/>
                <a:cs typeface="Arial" panose="020B0604020202020204"/>
                <a:sym typeface="Arial" panose="020B0604020202020204"/>
              </a:rPr>
              <a:t> indicate that the node should stay within the same partition.</a:t>
            </a:r>
            <a:r>
              <a:rPr lang="en-US" sz="2000" b="0" i="0" u="none" strike="noStrike" cap="none">
                <a:solidFill>
                  <a:schemeClr val="dk1"/>
                </a:solidFill>
                <a:latin typeface="Arial" panose="020B0604020202020204"/>
                <a:ea typeface="Arial" panose="020B0604020202020204"/>
                <a:cs typeface="Arial" panose="020B0604020202020204"/>
                <a:sym typeface="Arial" panose="020B0604020202020204"/>
              </a:rPr>
              <a:t> </a:t>
            </a:r>
          </a:p>
        </p:txBody>
      </p:sp>
      <p:pic>
        <p:nvPicPr>
          <p:cNvPr id="226" name="Google Shape;226;p14"/>
          <p:cNvPicPr preferRelativeResize="0"/>
          <p:nvPr/>
        </p:nvPicPr>
        <p:blipFill rotWithShape="1">
          <a:blip r:embed="rId3"/>
          <a:srcRect/>
          <a:stretch>
            <a:fillRect/>
          </a:stretch>
        </p:blipFill>
        <p:spPr>
          <a:xfrm>
            <a:off x="7154047" y="1427484"/>
            <a:ext cx="3543300" cy="417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DEEED"/>
        </a:solidFill>
        <a:effectLst/>
      </p:bgPr>
    </p:bg>
    <p:spTree>
      <p:nvGrpSpPr>
        <p:cNvPr id="1" name="Shape 230"/>
        <p:cNvGrpSpPr/>
        <p:nvPr/>
      </p:nvGrpSpPr>
      <p:grpSpPr>
        <a:xfrm>
          <a:off x="0" y="0"/>
          <a:ext cx="0" cy="0"/>
          <a:chOff x="0" y="0"/>
          <a:chExt cx="0" cy="0"/>
        </a:xfrm>
      </p:grpSpPr>
      <p:sp>
        <p:nvSpPr>
          <p:cNvPr id="231" name="Google Shape;23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32" name="Google Shape;23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33" name="Google Shape;23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lang="en-US"/>
          </a:p>
        </p:txBody>
      </p:sp>
      <p:sp>
        <p:nvSpPr>
          <p:cNvPr id="234" name="Google Shape;234;p15"/>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35" name="Google Shape;235;p15"/>
          <p:cNvSpPr txBox="1"/>
          <p:nvPr/>
        </p:nvSpPr>
        <p:spPr>
          <a:xfrm>
            <a:off x="708660" y="1156970"/>
            <a:ext cx="7861300" cy="4937760"/>
          </a:xfrm>
          <a:prstGeom prst="rect">
            <a:avLst/>
          </a:prstGeom>
          <a:noFill/>
          <a:ln>
            <a:noFill/>
          </a:ln>
        </p:spPr>
        <p:txBody>
          <a:bodyPr spcFirstLastPara="1" wrap="square" lIns="191075" tIns="44925" rIns="89875" bIns="679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Gain of swapping a pair of nodes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a</a:t>
            </a: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 und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Δ</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g = D</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 D</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b</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- 2</a:t>
            </a:r>
            <a:r>
              <a:rPr lang="en-US" sz="10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c</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a,b</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highlight>
                <a:srgbClr val="00FFFF"/>
              </a:highlight>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350"/>
              </a:spcBef>
              <a:spcAft>
                <a:spcPts val="0"/>
              </a:spcAft>
              <a:buClr>
                <a:srgbClr val="000000"/>
              </a:buClr>
              <a:buSzPts val="1400"/>
              <a:buFont typeface="Arial" panose="020B0604020202020204"/>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where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l" rtl="0">
              <a:lnSpc>
                <a:spcPct val="100000"/>
              </a:lnSpc>
              <a:spcBef>
                <a:spcPts val="350"/>
              </a:spcBef>
              <a:spcAft>
                <a:spcPts val="0"/>
              </a:spcAft>
              <a:buClr>
                <a:schemeClr val="dk1"/>
              </a:buClr>
              <a:buSzPts val="1400"/>
              <a:buFont typeface="Arial" panose="020B0604020202020204"/>
              <a:buChar char="•"/>
            </a:pP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 D</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D</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are the respective costs of nodes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b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88900" algn="l" rtl="0">
              <a:lnSpc>
                <a:spcPct val="100000"/>
              </a:lnSpc>
              <a:spcBef>
                <a:spcPts val="350"/>
              </a:spcBef>
              <a:spcAft>
                <a:spcPts val="0"/>
              </a:spcAft>
              <a:buClr>
                <a:schemeClr val="dk1"/>
              </a:buClr>
              <a:buSzPts val="1400"/>
              <a:buFont typeface="Arial" panose="020B0604020202020204"/>
              <a:buChar char="•"/>
            </a:pP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 c</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is the </a:t>
            </a:r>
            <a:r>
              <a:rPr lang="en-US" sz="14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connection weight between </a:t>
            </a:r>
            <a:r>
              <a:rPr lang="en-US" sz="14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a</a:t>
            </a:r>
            <a:r>
              <a:rPr lang="en-US" sz="1400" b="0" i="0"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 and </a:t>
            </a:r>
            <a:r>
              <a:rPr lang="en-US" sz="1400" b="0" i="1" u="none" strike="noStrike" cap="none">
                <a:solidFill>
                  <a:schemeClr val="dk1"/>
                </a:solidFill>
                <a:highlight>
                  <a:srgbClr val="FFFF00"/>
                </a:highlight>
                <a:latin typeface="Arial" panose="020B0604020202020204"/>
                <a:ea typeface="Arial" panose="020B0604020202020204"/>
                <a:cs typeface="Arial" panose="020B0604020202020204"/>
                <a:sym typeface="Arial" panose="020B0604020202020204"/>
              </a:rPr>
              <a:t>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210"/>
              </a:spcBef>
              <a:spcAft>
                <a:spcPts val="0"/>
              </a:spcAft>
              <a:buClr>
                <a:srgbClr val="000000"/>
              </a:buClr>
              <a:buSzPts val="1400"/>
              <a:buFont typeface="Arial" panose="020B0604020202020204"/>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If an edge/connection exists between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and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a:t>
            </a:r>
            <a:b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b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then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c</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edge weight (here 1),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85"/>
              </a:spcBef>
              <a:spcAft>
                <a:spcPts val="0"/>
              </a:spcAft>
              <a:buClr>
                <a:srgbClr val="000000"/>
              </a:buClr>
              <a:buSzPts val="1400"/>
              <a:buFont typeface="Arial" panose="020B0604020202020204"/>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otherwise, </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c</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a,b</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 0</a:t>
            </a:r>
            <a:r>
              <a:rPr lang="en-US" sz="1400" b="0" i="1"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b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br>
            <a:b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br>
            <a:endParaRPr sz="14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510"/>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The gain Δ</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g </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indicates how useful the swap between two nodes will be</a:t>
            </a:r>
            <a:b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b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425"/>
              </a:spcBef>
              <a:spcAft>
                <a:spcPts val="0"/>
              </a:spcAft>
              <a:buClr>
                <a:srgbClr val="000000"/>
              </a:buClr>
              <a:buSzPts val="1700"/>
              <a:buFont typeface="Arial" panose="020B0604020202020204"/>
              <a:buNone/>
            </a:pPr>
            <a:r>
              <a:rPr lang="en-US" sz="32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The larger Δ</a:t>
            </a:r>
            <a:r>
              <a:rPr lang="en-US" sz="3200" b="0" i="1"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g</a:t>
            </a:r>
            <a:r>
              <a:rPr lang="en-US" sz="32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 the more the total cut cost will be reduced </a:t>
            </a:r>
          </a:p>
        </p:txBody>
      </p:sp>
      <p:pic>
        <p:nvPicPr>
          <p:cNvPr id="236" name="Google Shape;236;p15"/>
          <p:cNvPicPr preferRelativeResize="0"/>
          <p:nvPr/>
        </p:nvPicPr>
        <p:blipFill rotWithShape="1">
          <a:blip r:embed="rId3"/>
          <a:srcRect/>
          <a:stretch>
            <a:fillRect/>
          </a:stretch>
        </p:blipFill>
        <p:spPr>
          <a:xfrm>
            <a:off x="8784920" y="1711410"/>
            <a:ext cx="2051956" cy="36935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EEED"/>
        </a:solidFill>
        <a:effectLst/>
      </p:bgPr>
    </p:bg>
    <p:spTree>
      <p:nvGrpSpPr>
        <p:cNvPr id="1" name="Shape 240"/>
        <p:cNvGrpSpPr/>
        <p:nvPr/>
      </p:nvGrpSpPr>
      <p:grpSpPr>
        <a:xfrm>
          <a:off x="0" y="0"/>
          <a:ext cx="0" cy="0"/>
          <a:chOff x="0" y="0"/>
          <a:chExt cx="0" cy="0"/>
        </a:xfrm>
      </p:grpSpPr>
      <p:sp>
        <p:nvSpPr>
          <p:cNvPr id="241" name="Google Shape;241;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42" name="Google Shape;242;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43" name="Google Shape;243;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lang="en-US"/>
          </a:p>
        </p:txBody>
      </p:sp>
      <p:sp>
        <p:nvSpPr>
          <p:cNvPr id="244" name="Google Shape;244;p16"/>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46" name="Google Shape;246;p16"/>
          <p:cNvSpPr txBox="1"/>
          <p:nvPr/>
        </p:nvSpPr>
        <p:spPr>
          <a:xfrm>
            <a:off x="1415415" y="2564765"/>
            <a:ext cx="4768215" cy="575945"/>
          </a:xfrm>
          <a:prstGeom prst="rect">
            <a:avLst/>
          </a:prstGeom>
          <a:solidFill>
            <a:srgbClr val="CCCCFF"/>
          </a:solidFill>
          <a:ln>
            <a:noFill/>
          </a:ln>
        </p:spPr>
        <p:txBody>
          <a:bodyPr spcFirstLastPara="1" wrap="square" lIns="191075" tIns="44925" rIns="89875" bIns="67925"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Δ</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g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(3,7) = </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D</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(3) + </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D</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(7) - 2</a:t>
            </a:r>
            <a:r>
              <a:rPr lang="en-US" sz="1000" b="0" i="1"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 c</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a,b</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 =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2 + 1 – 2 = </a:t>
            </a:r>
            <a:r>
              <a:rPr lang="en-US" sz="16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1</a:t>
            </a:r>
          </a:p>
        </p:txBody>
      </p:sp>
      <p:sp>
        <p:nvSpPr>
          <p:cNvPr id="247" name="Google Shape;247;p16"/>
          <p:cNvSpPr txBox="1"/>
          <p:nvPr/>
        </p:nvSpPr>
        <p:spPr>
          <a:xfrm>
            <a:off x="1415415" y="3860800"/>
            <a:ext cx="4921250" cy="572135"/>
          </a:xfrm>
          <a:prstGeom prst="rect">
            <a:avLst/>
          </a:prstGeom>
          <a:noFill/>
          <a:ln>
            <a:noFill/>
          </a:ln>
        </p:spPr>
        <p:txBody>
          <a:bodyPr spcFirstLastPara="1" wrap="square" lIns="191075" tIns="44925" rIns="89875" bIns="67925" anchor="t" anchorCtr="0">
            <a:noAutofit/>
          </a:bodyPr>
          <a:lstStyle/>
          <a:p>
            <a:pPr marL="0" marR="0" lvl="0" indent="0" algn="l" rtl="0">
              <a:lnSpc>
                <a:spcPct val="100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=&gt; Swapping nodes 3 and 7 </a:t>
            </a:r>
            <a:r>
              <a:rPr lang="en-US" sz="18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would reduce the cut size by 1</a:t>
            </a:r>
          </a:p>
        </p:txBody>
      </p:sp>
      <p:pic>
        <p:nvPicPr>
          <p:cNvPr id="248" name="Google Shape;248;p16"/>
          <p:cNvPicPr preferRelativeResize="0"/>
          <p:nvPr/>
        </p:nvPicPr>
        <p:blipFill rotWithShape="1">
          <a:blip r:embed="rId3"/>
          <a:srcRect/>
          <a:stretch>
            <a:fillRect/>
          </a:stretch>
        </p:blipFill>
        <p:spPr>
          <a:xfrm>
            <a:off x="7850871" y="1154756"/>
            <a:ext cx="2964005" cy="503649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6"/>
                                        </p:tgtEl>
                                        <p:attrNameLst>
                                          <p:attrName>style.visibility</p:attrName>
                                        </p:attrNameLst>
                                      </p:cBhvr>
                                      <p:to>
                                        <p:strVal val="visible"/>
                                      </p:to>
                                    </p:set>
                                    <p:animEffect transition="in" filter="fade">
                                      <p:cBhvr>
                                        <p:cTn id="7" dur="500"/>
                                        <p:tgtEl>
                                          <p:spTgt spid="2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7"/>
                                        </p:tgtEl>
                                        <p:attrNameLst>
                                          <p:attrName>style.visibility</p:attrName>
                                        </p:attrNameLst>
                                      </p:cBhvr>
                                      <p:to>
                                        <p:strVal val="visible"/>
                                      </p:to>
                                    </p:set>
                                    <p:animEffect transition="in" filter="fade">
                                      <p:cBhvr>
                                        <p:cTn id="12"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EDEE"/>
        </a:solidFill>
        <a:effectLst/>
      </p:bgPr>
    </p:bg>
    <p:spTree>
      <p:nvGrpSpPr>
        <p:cNvPr id="1" name="Shape 252"/>
        <p:cNvGrpSpPr/>
        <p:nvPr/>
      </p:nvGrpSpPr>
      <p:grpSpPr>
        <a:xfrm>
          <a:off x="0" y="0"/>
          <a:ext cx="0" cy="0"/>
          <a:chOff x="0" y="0"/>
          <a:chExt cx="0" cy="0"/>
        </a:xfrm>
      </p:grpSpPr>
      <p:sp>
        <p:nvSpPr>
          <p:cNvPr id="253" name="Google Shape;253;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54" name="Google Shape;254;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55" name="Google Shape;25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lang="en-US"/>
          </a:p>
        </p:txBody>
      </p:sp>
      <p:sp>
        <p:nvSpPr>
          <p:cNvPr id="256" name="Google Shape;256;p17"/>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58" name="Google Shape;258;p17"/>
          <p:cNvSpPr txBox="1"/>
          <p:nvPr/>
        </p:nvSpPr>
        <p:spPr>
          <a:xfrm>
            <a:off x="1487805" y="2493010"/>
            <a:ext cx="4738370" cy="554355"/>
          </a:xfrm>
          <a:prstGeom prst="rect">
            <a:avLst/>
          </a:prstGeom>
          <a:solidFill>
            <a:srgbClr val="CCCCFF"/>
          </a:solidFill>
          <a:ln>
            <a:noFill/>
          </a:ln>
        </p:spPr>
        <p:txBody>
          <a:bodyPr spcFirstLastPara="1" wrap="square" lIns="191075" tIns="44925" rIns="89875" bIns="67925" anchor="t" anchorCtr="0">
            <a:noAutofit/>
          </a:bodyPr>
          <a:lstStyle/>
          <a:p>
            <a:pPr marL="0" marR="0" lvl="0" indent="0" algn="l"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Δ</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g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(3,5) = </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D</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(3) + </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D</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(5) - 2</a:t>
            </a:r>
            <a:r>
              <a:rPr lang="en-US" sz="1000" b="0" i="1"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 c</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a,b</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a:t>
            </a:r>
            <a:r>
              <a:rPr lang="en-US" sz="1600" b="0" i="1" u="none" strike="noStrike" cap="none">
                <a:solidFill>
                  <a:schemeClr val="dk1"/>
                </a:solidFill>
                <a:latin typeface="Arial" panose="020B0604020202020204"/>
                <a:ea typeface="Arial" panose="020B0604020202020204"/>
                <a:cs typeface="Arial" panose="020B0604020202020204"/>
                <a:sym typeface="Arial" panose="020B0604020202020204"/>
              </a:rPr>
              <a:t> = </a:t>
            </a:r>
            <a:r>
              <a:rPr lang="en-US" sz="1600" b="0" i="0" u="none" strike="noStrike" cap="none">
                <a:solidFill>
                  <a:schemeClr val="dk1"/>
                </a:solidFill>
                <a:latin typeface="Arial" panose="020B0604020202020204"/>
                <a:ea typeface="Arial" panose="020B0604020202020204"/>
                <a:cs typeface="Arial" panose="020B0604020202020204"/>
                <a:sym typeface="Arial" panose="020B0604020202020204"/>
              </a:rPr>
              <a:t>2 + 1 – 0 = 3</a:t>
            </a:r>
            <a:endParaRPr sz="16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59" name="Google Shape;259;p17"/>
          <p:cNvSpPr txBox="1"/>
          <p:nvPr/>
        </p:nvSpPr>
        <p:spPr>
          <a:xfrm>
            <a:off x="1343660" y="3860800"/>
            <a:ext cx="5516880" cy="942340"/>
          </a:xfrm>
          <a:prstGeom prst="rect">
            <a:avLst/>
          </a:prstGeom>
          <a:noFill/>
          <a:ln>
            <a:noFill/>
          </a:ln>
        </p:spPr>
        <p:txBody>
          <a:bodyPr spcFirstLastPara="1" wrap="square" lIns="191075" tIns="44925" rIns="89875" bIns="67925" anchor="t" anchorCtr="0">
            <a:spAutoFit/>
          </a:bodyPr>
          <a:lstStyle/>
          <a:p>
            <a:pPr marL="0" marR="0" lvl="0" indent="0" algn="ctr" rtl="0">
              <a:lnSpc>
                <a:spcPct val="100000"/>
              </a:lnSpc>
              <a:spcBef>
                <a:spcPts val="0"/>
              </a:spcBef>
              <a:spcAft>
                <a:spcPts val="0"/>
              </a:spcAft>
              <a:buClr>
                <a:schemeClr val="dk1"/>
              </a:buClr>
              <a:buSzPts val="1400"/>
              <a:buFont typeface="Noto Sans Symbols"/>
              <a:buNone/>
            </a:pPr>
            <a:r>
              <a:rPr lang="en-US" sz="1400" b="0" i="0" u="none" strike="noStrike" cap="none">
                <a:solidFill>
                  <a:schemeClr val="dk1"/>
                </a:solidFill>
                <a:latin typeface="Arial" panose="020B0604020202020204"/>
                <a:ea typeface="Arial" panose="020B0604020202020204"/>
                <a:cs typeface="Arial" panose="020B0604020202020204"/>
                <a:sym typeface="Arial" panose="020B0604020202020204"/>
              </a:rPr>
              <a:t>=&gt; Swapping nodes 3 and 5 would</a:t>
            </a:r>
            <a:r>
              <a:rPr lang="en-US" sz="18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 </a:t>
            </a:r>
          </a:p>
          <a:p>
            <a:pPr marL="0" marR="0" lvl="0" indent="0" algn="ctr" rtl="0">
              <a:lnSpc>
                <a:spcPct val="100000"/>
              </a:lnSpc>
              <a:spcBef>
                <a:spcPts val="0"/>
              </a:spcBef>
              <a:spcAft>
                <a:spcPts val="0"/>
              </a:spcAft>
              <a:buClr>
                <a:schemeClr val="dk1"/>
              </a:buClr>
              <a:buSzPts val="1400"/>
              <a:buFont typeface="Noto Sans Symbols"/>
              <a:buNone/>
            </a:pPr>
            <a:r>
              <a:rPr lang="en-US" sz="18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rPr>
              <a:t>reduce the cut size by 3</a:t>
            </a:r>
            <a:endParaRPr sz="18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endParaRPr>
          </a:p>
          <a:p>
            <a:pPr marL="0" marR="0" lvl="0" indent="0" algn="ctr" rtl="0">
              <a:lnSpc>
                <a:spcPct val="100000"/>
              </a:lnSpc>
              <a:spcBef>
                <a:spcPts val="0"/>
              </a:spcBef>
              <a:spcAft>
                <a:spcPts val="0"/>
              </a:spcAft>
              <a:buClr>
                <a:schemeClr val="dk1"/>
              </a:buClr>
              <a:buSzPts val="1400"/>
              <a:buFont typeface="Noto Sans Symbols"/>
              <a:buNone/>
            </a:pPr>
            <a:endParaRPr sz="1800" b="0" i="0" u="none" strike="noStrike" cap="none">
              <a:solidFill>
                <a:schemeClr val="dk1"/>
              </a:solidFill>
              <a:highlight>
                <a:srgbClr val="00FF00"/>
              </a:highlight>
              <a:latin typeface="Arial" panose="020B0604020202020204"/>
              <a:ea typeface="Arial" panose="020B0604020202020204"/>
              <a:cs typeface="Arial" panose="020B0604020202020204"/>
              <a:sym typeface="Arial" panose="020B0604020202020204"/>
            </a:endParaRPr>
          </a:p>
        </p:txBody>
      </p:sp>
      <p:pic>
        <p:nvPicPr>
          <p:cNvPr id="260" name="Google Shape;260;p17"/>
          <p:cNvPicPr preferRelativeResize="0"/>
          <p:nvPr/>
        </p:nvPicPr>
        <p:blipFill rotWithShape="1">
          <a:blip r:embed="rId3"/>
          <a:srcRect/>
          <a:stretch>
            <a:fillRect/>
          </a:stretch>
        </p:blipFill>
        <p:spPr>
          <a:xfrm>
            <a:off x="7696475" y="1272746"/>
            <a:ext cx="2743200" cy="47072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5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9"/>
                                        </p:tgtEl>
                                        <p:attrNameLst>
                                          <p:attrName>style.visibility</p:attrName>
                                        </p:attrNameLst>
                                      </p:cBhvr>
                                      <p:to>
                                        <p:strVal val="visible"/>
                                      </p:to>
                                    </p:set>
                                    <p:animEffect transition="in" filter="fade">
                                      <p:cBhvr>
                                        <p:cTn id="12" dur="500"/>
                                        <p:tgtEl>
                                          <p:spTgt spid="2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DDDDE"/>
        </a:solidFill>
        <a:effectLst/>
      </p:bgPr>
    </p:bg>
    <p:spTree>
      <p:nvGrpSpPr>
        <p:cNvPr id="1" name="Shape 264"/>
        <p:cNvGrpSpPr/>
        <p:nvPr/>
      </p:nvGrpSpPr>
      <p:grpSpPr>
        <a:xfrm>
          <a:off x="0" y="0"/>
          <a:ext cx="0" cy="0"/>
          <a:chOff x="0" y="0"/>
          <a:chExt cx="0" cy="0"/>
        </a:xfrm>
      </p:grpSpPr>
      <p:sp>
        <p:nvSpPr>
          <p:cNvPr id="265" name="Google Shape;26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66" name="Google Shape;26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67" name="Google Shape;26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lang="en-US"/>
          </a:p>
        </p:txBody>
      </p:sp>
      <p:sp>
        <p:nvSpPr>
          <p:cNvPr id="268" name="Google Shape;268;p18"/>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(Terminology)</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69" name="Google Shape;269;p18"/>
          <p:cNvSpPr txBox="1"/>
          <p:nvPr/>
        </p:nvSpPr>
        <p:spPr>
          <a:xfrm>
            <a:off x="1102283" y="1458570"/>
            <a:ext cx="7348537" cy="1277937"/>
          </a:xfrm>
          <a:prstGeom prst="rect">
            <a:avLst/>
          </a:prstGeom>
          <a:noFill/>
          <a:ln>
            <a:noFill/>
          </a:ln>
        </p:spPr>
        <p:txBody>
          <a:bodyPr spcFirstLastPara="1" wrap="square" lIns="191075" tIns="44925" rIns="89875" bIns="679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Gain of swapping a pair of nodes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a</a:t>
            </a: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 und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The goal is to find a pair of nodes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a</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and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b</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to exchange such that </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Δ</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g</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is maximized and swap them</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a:t>
            </a: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270" name="Google Shape;270;p18"/>
          <p:cNvSpPr txBox="1"/>
          <p:nvPr/>
        </p:nvSpPr>
        <p:spPr>
          <a:xfrm>
            <a:off x="1119962" y="2847720"/>
            <a:ext cx="7348537" cy="3090862"/>
          </a:xfrm>
          <a:prstGeom prst="rect">
            <a:avLst/>
          </a:prstGeom>
          <a:noFill/>
          <a:ln>
            <a:noFill/>
          </a:ln>
        </p:spPr>
        <p:txBody>
          <a:bodyPr spcFirstLastPara="1" wrap="square" lIns="191075" tIns="44925" rIns="89875" bIns="67925" anchor="t" anchorCtr="0">
            <a:spAutoFit/>
          </a:bodyPr>
          <a:lstStyle/>
          <a:p>
            <a:pPr marL="0" marR="0" lvl="0" indent="0" algn="l" rtl="0">
              <a:lnSpc>
                <a:spcPct val="100000"/>
              </a:lnSpc>
              <a:spcBef>
                <a:spcPts val="0"/>
              </a:spcBef>
              <a:spcAft>
                <a:spcPts val="0"/>
              </a:spcAft>
              <a:buClr>
                <a:srgbClr val="000000"/>
              </a:buClr>
              <a:buSzPts val="1700"/>
              <a:buFont typeface="Arial" panose="020B0604020202020204"/>
              <a:buNone/>
            </a:pP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Maximum positive gain </a:t>
            </a:r>
            <a:r>
              <a:rPr lang="en-US" sz="1700" b="0" i="1" u="none" strike="noStrike" cap="none">
                <a:solidFill>
                  <a:srgbClr val="CC0000"/>
                </a:solidFill>
                <a:latin typeface="Arial" panose="020B0604020202020204"/>
                <a:ea typeface="Arial" panose="020B0604020202020204"/>
                <a:cs typeface="Arial" panose="020B0604020202020204"/>
                <a:sym typeface="Arial" panose="020B0604020202020204"/>
              </a:rPr>
              <a:t>G</a:t>
            </a:r>
            <a:r>
              <a:rPr lang="en-US" sz="1700" b="0" i="1" u="none" strike="noStrike" cap="none" baseline="-25000">
                <a:solidFill>
                  <a:srgbClr val="CC0000"/>
                </a:solidFill>
                <a:latin typeface="Arial" panose="020B0604020202020204"/>
                <a:ea typeface="Arial" panose="020B0604020202020204"/>
                <a:cs typeface="Arial" panose="020B0604020202020204"/>
                <a:sym typeface="Arial" panose="020B0604020202020204"/>
              </a:rPr>
              <a:t>m</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 </a:t>
            </a:r>
            <a:r>
              <a:rPr lang="en-US" sz="1700" b="0" i="0" u="none" strike="noStrike" cap="none">
                <a:solidFill>
                  <a:srgbClr val="CC0000"/>
                </a:solidFill>
                <a:latin typeface="Arial" panose="020B0604020202020204"/>
                <a:ea typeface="Arial" panose="020B0604020202020204"/>
                <a:cs typeface="Arial" panose="020B0604020202020204"/>
                <a:sym typeface="Arial" panose="020B0604020202020204"/>
              </a:rPr>
              <a:t>of a pass </a:t>
            </a:r>
            <a:endParaRPr sz="1700" b="0" i="1" u="none" strike="noStrike" cap="none">
              <a:solidFill>
                <a:srgbClr val="CC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0" u="none" strike="noStrike" cap="none">
                <a:solidFill>
                  <a:srgbClr val="000000"/>
                </a:solidFill>
                <a:latin typeface="Arial" panose="020B0604020202020204"/>
                <a:ea typeface="Arial" panose="020B0604020202020204"/>
                <a:cs typeface="Arial" panose="020B0604020202020204"/>
                <a:sym typeface="Arial" panose="020B0604020202020204"/>
              </a:rPr>
              <a:t>The maximum positive gain</a:t>
            </a:r>
            <a:r>
              <a:rPr lang="en-US" sz="1700" b="0" i="1" u="none" strike="noStrike" cap="none">
                <a:solidFill>
                  <a:srgbClr val="000000"/>
                </a:solidFill>
                <a:latin typeface="Arial" panose="020B0604020202020204"/>
                <a:ea typeface="Arial" panose="020B0604020202020204"/>
                <a:cs typeface="Arial" panose="020B0604020202020204"/>
                <a:sym typeface="Arial" panose="020B0604020202020204"/>
              </a:rPr>
              <a:t> </a:t>
            </a:r>
            <a:r>
              <a:rPr lang="en-US" sz="17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G</a:t>
            </a:r>
            <a:r>
              <a:rPr lang="en-US" sz="1700" b="0" i="1"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m</a:t>
            </a:r>
            <a:r>
              <a:rPr lang="en-US" sz="1700" b="0" i="0" u="none" strike="noStrike" cap="none">
                <a:solidFill>
                  <a:srgbClr val="000000"/>
                </a:solidFill>
                <a:latin typeface="Arial" panose="020B0604020202020204"/>
                <a:ea typeface="Arial" panose="020B0604020202020204"/>
                <a:cs typeface="Arial" panose="020B0604020202020204"/>
                <a:sym typeface="Arial" panose="020B0604020202020204"/>
              </a:rPr>
              <a:t> corresponds to the best prefix of </a:t>
            </a:r>
            <a:r>
              <a:rPr lang="en-US" sz="1700" b="0" i="1" u="none" strike="noStrike" cap="none">
                <a:solidFill>
                  <a:srgbClr val="000000"/>
                </a:solidFill>
                <a:latin typeface="Arial" panose="020B0604020202020204"/>
                <a:ea typeface="Arial" panose="020B0604020202020204"/>
                <a:cs typeface="Arial" panose="020B0604020202020204"/>
                <a:sym typeface="Arial" panose="020B0604020202020204"/>
              </a:rPr>
              <a:t>m</a:t>
            </a:r>
            <a:r>
              <a:rPr lang="en-US" sz="1700" b="0" i="0" u="none" strike="noStrike" cap="none">
                <a:solidFill>
                  <a:srgbClr val="000000"/>
                </a:solidFill>
                <a:latin typeface="Arial" panose="020B0604020202020204"/>
                <a:ea typeface="Arial" panose="020B0604020202020204"/>
                <a:cs typeface="Arial" panose="020B0604020202020204"/>
                <a:sym typeface="Arial" panose="020B0604020202020204"/>
              </a:rPr>
              <a:t> swaps within the swap sequence of a given pass.</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endParaRPr sz="1700" b="0" i="0" u="none" strike="noStrike" cap="none">
              <a:solidFill>
                <a:schemeClr val="dk1"/>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These </a:t>
            </a:r>
            <a:r>
              <a:rPr lang="en-US" sz="1700" b="0" i="1" u="none" strike="noStrike" cap="none">
                <a:solidFill>
                  <a:schemeClr val="dk1"/>
                </a:solidFill>
                <a:latin typeface="Arial" panose="020B0604020202020204"/>
                <a:ea typeface="Arial" panose="020B0604020202020204"/>
                <a:cs typeface="Arial" panose="020B0604020202020204"/>
                <a:sym typeface="Arial" panose="020B0604020202020204"/>
              </a:rPr>
              <a:t>m</a:t>
            </a: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swaps lead to the partition with the minimum cut cost encountered during the pass.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0" u="none" strike="noStrike" cap="none">
                <a:solidFill>
                  <a:schemeClr val="dk1"/>
                </a:solidFill>
                <a:latin typeface="Arial" panose="020B0604020202020204"/>
                <a:ea typeface="Arial" panose="020B0604020202020204"/>
                <a:cs typeface="Arial" panose="020B0604020202020204"/>
                <a:sym typeface="Arial" panose="020B06040202020202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0" marR="0" lvl="0" indent="0" algn="l" rtl="0">
              <a:lnSpc>
                <a:spcPct val="100000"/>
              </a:lnSpc>
              <a:spcBef>
                <a:spcPts val="425"/>
              </a:spcBef>
              <a:spcAft>
                <a:spcPts val="0"/>
              </a:spcAft>
              <a:buClr>
                <a:srgbClr val="000000"/>
              </a:buClr>
              <a:buSzPts val="1700"/>
              <a:buFont typeface="Arial" panose="020B0604020202020204"/>
              <a:buNone/>
            </a:pP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G</a:t>
            </a:r>
            <a:r>
              <a:rPr lang="en-US" sz="1700" b="0" i="1" u="none" strike="noStrike" cap="none" baseline="-25000">
                <a:solidFill>
                  <a:schemeClr val="dk1"/>
                </a:solidFill>
                <a:highlight>
                  <a:srgbClr val="00FFFF"/>
                </a:highlight>
                <a:latin typeface="Arial" panose="020B0604020202020204"/>
                <a:ea typeface="Arial" panose="020B0604020202020204"/>
                <a:cs typeface="Arial" panose="020B0604020202020204"/>
                <a:sym typeface="Arial" panose="020B0604020202020204"/>
              </a:rPr>
              <a:t>m</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is computed as the sum of Δ</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g</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values over the first </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m</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swaps of the pass, with </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m</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chosen such that </a:t>
            </a:r>
            <a:r>
              <a:rPr lang="en-US" sz="1700" b="0" i="1"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G</a:t>
            </a:r>
            <a:r>
              <a:rPr lang="en-US" sz="1700" b="0" i="1" u="none" strike="noStrike" cap="none" baseline="-25000">
                <a:solidFill>
                  <a:schemeClr val="dk1"/>
                </a:solidFill>
                <a:highlight>
                  <a:srgbClr val="00FFFF"/>
                </a:highlight>
                <a:latin typeface="Arial" panose="020B0604020202020204"/>
                <a:ea typeface="Arial" panose="020B0604020202020204"/>
                <a:cs typeface="Arial" panose="020B0604020202020204"/>
                <a:sym typeface="Arial" panose="020B0604020202020204"/>
              </a:rPr>
              <a:t>m</a:t>
            </a:r>
            <a:r>
              <a:rPr lang="en-US" sz="1700" b="0" i="0" u="none" strike="noStrike" cap="none">
                <a:solidFill>
                  <a:schemeClr val="dk1"/>
                </a:solidFill>
                <a:highlight>
                  <a:srgbClr val="00FFFF"/>
                </a:highlight>
                <a:latin typeface="Arial" panose="020B0604020202020204"/>
                <a:ea typeface="Arial" panose="020B0604020202020204"/>
                <a:cs typeface="Arial" panose="020B0604020202020204"/>
                <a:sym typeface="Arial" panose="020B0604020202020204"/>
              </a:rPr>
              <a:t> is maximized.</a:t>
            </a:r>
          </a:p>
        </p:txBody>
      </p:sp>
      <p:pic>
        <p:nvPicPr>
          <p:cNvPr id="271" name="Google Shape;271;p18"/>
          <p:cNvPicPr preferRelativeResize="0"/>
          <p:nvPr/>
        </p:nvPicPr>
        <p:blipFill rotWithShape="1">
          <a:blip r:embed="rId3"/>
          <a:srcRect/>
          <a:stretch>
            <a:fillRect/>
          </a:stretch>
        </p:blipFill>
        <p:spPr>
          <a:xfrm>
            <a:off x="8863538" y="3861485"/>
            <a:ext cx="2237324" cy="1291281"/>
          </a:xfrm>
          <a:prstGeom prst="rect">
            <a:avLst/>
          </a:prstGeom>
          <a:solidFill>
            <a:srgbClr val="DDDDDD"/>
          </a:solid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EDEE"/>
        </a:solidFill>
        <a:effectLst/>
      </p:bgPr>
    </p:bg>
    <p:spTree>
      <p:nvGrpSpPr>
        <p:cNvPr id="1" name="Shape 275"/>
        <p:cNvGrpSpPr/>
        <p:nvPr/>
      </p:nvGrpSpPr>
      <p:grpSpPr>
        <a:xfrm>
          <a:off x="0" y="0"/>
          <a:ext cx="0" cy="0"/>
          <a:chOff x="0" y="0"/>
          <a:chExt cx="0" cy="0"/>
        </a:xfrm>
      </p:grpSpPr>
      <p:sp>
        <p:nvSpPr>
          <p:cNvPr id="276" name="Google Shape;27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77" name="Google Shape;27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78" name="Google Shape;27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lang="en-US"/>
          </a:p>
        </p:txBody>
      </p:sp>
      <p:sp>
        <p:nvSpPr>
          <p:cNvPr id="279" name="Google Shape;279;p19"/>
          <p:cNvSpPr txBox="1">
            <a:spLocks noGrp="1"/>
          </p:cNvSpPr>
          <p:nvPr>
            <p:ph type="title"/>
          </p:nvPr>
        </p:nvSpPr>
        <p:spPr>
          <a:xfrm>
            <a:off x="1216025" y="188595"/>
            <a:ext cx="9198610" cy="967105"/>
          </a:xfrm>
          <a:prstGeom prst="rect">
            <a:avLst/>
          </a:prstGeom>
          <a:noFill/>
          <a:ln>
            <a:noFill/>
          </a:ln>
        </p:spPr>
        <p:txBody>
          <a:bodyPr spcFirstLastPara="1" wrap="square" lIns="91425" tIns="11200" rIns="91425" bIns="45700" anchor="ctr" anchorCtr="0">
            <a:noAutofit/>
          </a:bodyPr>
          <a:lstStyle/>
          <a:p>
            <a:pPr marL="11430" lvl="0" indent="0" algn="ctr"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a:t>
            </a:r>
            <a:r>
              <a:rPr lang="en-US" sz="4000" b="1">
                <a:solidFill>
                  <a:schemeClr val="accent1"/>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One-pass</a:t>
            </a: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 - Summary of </a:t>
            </a:r>
            <a:b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b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all steps</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graphicFrame>
        <p:nvGraphicFramePr>
          <p:cNvPr id="280" name="Google Shape;280;p19"/>
          <p:cNvGraphicFramePr/>
          <p:nvPr/>
        </p:nvGraphicFramePr>
        <p:xfrm>
          <a:off x="1569737" y="1187772"/>
          <a:ext cx="7872413" cy="5135562"/>
        </p:xfrm>
        <a:graphic>
          <a:graphicData uri="http://schemas.openxmlformats.org/presentationml/2006/ole">
            <mc:AlternateContent xmlns:mc="http://schemas.openxmlformats.org/markup-compatibility/2006">
              <mc:Choice xmlns:v="urn:schemas-microsoft-com:vml" Requires="v">
                <p:oleObj r:id="rId3" imgW="11791950" imgH="7686675" progId="Word.Document.8">
                  <p:embed/>
                </p:oleObj>
              </mc:Choice>
              <mc:Fallback>
                <p:oleObj r:id="rId3" imgW="11791950" imgH="7686675" progId="Word.Document.8">
                  <p:embed/>
                  <p:pic>
                    <p:nvPicPr>
                      <p:cNvPr id="0" name="Google Shape;280;p19"/>
                      <p:cNvPicPr preferRelativeResize="0"/>
                      <p:nvPr/>
                    </p:nvPicPr>
                    <p:blipFill rotWithShape="1">
                      <a:blip r:embed="rId4"/>
                      <a:srcRect t="4930" r="-2249" b="-10051"/>
                      <a:stretch>
                        <a:fillRect/>
                      </a:stretch>
                    </p:blipFill>
                    <p:spPr>
                      <a:xfrm>
                        <a:off x="1569737" y="1187772"/>
                        <a:ext cx="7872413" cy="5135562"/>
                      </a:xfrm>
                      <a:prstGeom prst="rect">
                        <a:avLst/>
                      </a:prstGeom>
                      <a:noFill/>
                      <a:ln>
                        <a:noFill/>
                      </a:ln>
                    </p:spPr>
                  </p:pic>
                </p:oleObj>
              </mc:Fallback>
            </mc:AlternateContent>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03"/>
        <p:cNvGrpSpPr/>
        <p:nvPr/>
      </p:nvGrpSpPr>
      <p:grpSpPr>
        <a:xfrm>
          <a:off x="0" y="0"/>
          <a:ext cx="0" cy="0"/>
          <a:chOff x="0" y="0"/>
          <a:chExt cx="0" cy="0"/>
        </a:xfrm>
      </p:grpSpPr>
      <p:sp>
        <p:nvSpPr>
          <p:cNvPr id="104" name="Google Shape;104;p2"/>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VLSI Design Flow</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05" name="Google Shape;105;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06" name="Google Shape;106;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07" name="Google Shape;107;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a:t>
            </a:fld>
            <a:endParaRPr lang="en-US"/>
          </a:p>
        </p:txBody>
      </p:sp>
      <p:pic>
        <p:nvPicPr>
          <p:cNvPr id="108" name="Google Shape;108;p2"/>
          <p:cNvPicPr preferRelativeResize="0"/>
          <p:nvPr/>
        </p:nvPicPr>
        <p:blipFill rotWithShape="1">
          <a:blip r:embed="rId3"/>
          <a:srcRect/>
          <a:stretch>
            <a:fillRect/>
          </a:stretch>
        </p:blipFill>
        <p:spPr>
          <a:xfrm>
            <a:off x="2390209" y="1122523"/>
            <a:ext cx="7411581" cy="523382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284"/>
        <p:cNvGrpSpPr/>
        <p:nvPr/>
      </p:nvGrpSpPr>
      <p:grpSpPr>
        <a:xfrm>
          <a:off x="0" y="0"/>
          <a:ext cx="0" cy="0"/>
          <a:chOff x="0" y="0"/>
          <a:chExt cx="0" cy="0"/>
        </a:xfrm>
      </p:grpSpPr>
      <p:sp>
        <p:nvSpPr>
          <p:cNvPr id="285" name="Google Shape;285;g239036778f8_0_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286" name="Google Shape;286;g239036778f8_0_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287" name="Google Shape;287;g239036778f8_0_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lang="en-US"/>
          </a:p>
        </p:txBody>
      </p:sp>
      <p:sp>
        <p:nvSpPr>
          <p:cNvPr id="288" name="Google Shape;288;g239036778f8_0_6"/>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289" name="Google Shape;289;g239036778f8_0_6"/>
          <p:cNvSpPr txBox="1"/>
          <p:nvPr/>
        </p:nvSpPr>
        <p:spPr>
          <a:xfrm>
            <a:off x="1216075" y="1414025"/>
            <a:ext cx="7170900" cy="46132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graph (nodes a-f) can be optimally partitioned using the Kernighan-Lin algorithm. The dotted line represents the initial partitioning. Assume all the edges have the same weight.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What is the initial cut cost?</a:t>
            </a:r>
            <a:endParaRPr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Perform the first pass of the algorithm. </a:t>
            </a:r>
            <a:b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br>
            <a:r>
              <a:rPr lang="en-US" sz="1800" b="0" i="0"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a:t>
            </a:r>
            <a:r>
              <a:rPr lang="en-US"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Hint: For the “i”th iteration of the first pass, until all the nodes are swapped and fixed, do the following:</a:t>
            </a:r>
            <a:endParaRPr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595959"/>
              </a:buClr>
              <a:buSzPts val="1800"/>
              <a:buFont typeface="Times New Roman" panose="02020603050405020304"/>
              <a:buAutoNum type="romanLcPeriod"/>
            </a:pPr>
            <a:r>
              <a:rPr lang="en-US"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Compute/update the node costs of all unfixed nodes</a:t>
            </a:r>
            <a:endParaRPr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595959"/>
              </a:buClr>
              <a:buSzPts val="1800"/>
              <a:buFont typeface="Times New Roman" panose="02020603050405020304"/>
              <a:buAutoNum type="romanLcPeriod"/>
            </a:pPr>
            <a:r>
              <a:rPr lang="en-US"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Find the maximum gain of swapping a pair of nodes (Δg</a:t>
            </a:r>
            <a:r>
              <a:rPr lang="en-US" sz="1800" b="0" i="1" u="none" strike="noStrike" cap="none" baseline="-25000">
                <a:solidFill>
                  <a:srgbClr val="595959"/>
                </a:solidFill>
                <a:latin typeface="Times New Roman" panose="02020603050405020304"/>
                <a:ea typeface="Times New Roman" panose="02020603050405020304"/>
                <a:cs typeface="Times New Roman" panose="02020603050405020304"/>
                <a:sym typeface="Times New Roman" panose="02020603050405020304"/>
              </a:rPr>
              <a:t>i</a:t>
            </a:r>
            <a:r>
              <a:rPr lang="en-US"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 </a:t>
            </a:r>
            <a:endParaRPr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595959"/>
              </a:buClr>
              <a:buSzPts val="1800"/>
              <a:buFont typeface="Times New Roman" panose="02020603050405020304"/>
              <a:buAutoNum type="romanLcPeriod"/>
            </a:pPr>
            <a:r>
              <a:rPr lang="en-US" sz="1800" b="0" i="1"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Swap the pair and draw the updated graph</a:t>
            </a:r>
            <a:r>
              <a:rPr lang="en-US" sz="1800" b="0" i="0"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rPr>
              <a:t>]</a:t>
            </a:r>
            <a:endParaRPr sz="1800" b="0" i="0" u="none" strike="noStrike" cap="none">
              <a:solidFill>
                <a:srgbClr val="595959"/>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Finish the first pass by computing the maximum positive gain, G</a:t>
            </a:r>
            <a:r>
              <a:rPr lang="en-US" sz="1800" b="0" i="0" u="none" strike="noStrike" cap="none" baseline="-25000">
                <a:solidFill>
                  <a:srgbClr val="CC0000"/>
                </a:solidFill>
                <a:latin typeface="Times New Roman" panose="02020603050405020304"/>
                <a:ea typeface="Times New Roman" panose="02020603050405020304"/>
                <a:cs typeface="Times New Roman" panose="02020603050405020304"/>
                <a:sym typeface="Times New Roman" panose="02020603050405020304"/>
              </a:rPr>
              <a:t>m</a:t>
            </a: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 Suggest how many swaps should be actually executed in the first pass.</a:t>
            </a:r>
            <a:endParaRPr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Should you perform subsequent passes of the algorithm? Why or why not?</a:t>
            </a: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Perform the higher pass/passes if applicable.</a:t>
            </a:r>
          </a:p>
        </p:txBody>
      </p:sp>
      <p:sp>
        <p:nvSpPr>
          <p:cNvPr id="290" name="Google Shape;290;g239036778f8_0_6"/>
          <p:cNvSpPr txBox="1"/>
          <p:nvPr/>
        </p:nvSpPr>
        <p:spPr>
          <a:xfrm>
            <a:off x="960670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1" name="Google Shape;291;g239036778f8_0_6"/>
          <p:cNvSpPr/>
          <p:nvPr/>
        </p:nvSpPr>
        <p:spPr>
          <a:xfrm>
            <a:off x="9530350" y="1698075"/>
            <a:ext cx="457200" cy="457200"/>
          </a:xfrm>
          <a:prstGeom prst="ellipse">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2" name="Google Shape;292;g239036778f8_0_6"/>
          <p:cNvSpPr txBox="1"/>
          <p:nvPr/>
        </p:nvSpPr>
        <p:spPr>
          <a:xfrm>
            <a:off x="1077765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3" name="Google Shape;293;g239036778f8_0_6"/>
          <p:cNvSpPr/>
          <p:nvPr/>
        </p:nvSpPr>
        <p:spPr>
          <a:xfrm>
            <a:off x="10701300" y="16980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4" name="Google Shape;294;g239036778f8_0_6"/>
          <p:cNvSpPr txBox="1"/>
          <p:nvPr/>
        </p:nvSpPr>
        <p:spPr>
          <a:xfrm>
            <a:off x="960670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5" name="Google Shape;295;g239036778f8_0_6"/>
          <p:cNvSpPr/>
          <p:nvPr/>
        </p:nvSpPr>
        <p:spPr>
          <a:xfrm>
            <a:off x="9530350"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6" name="Google Shape;296;g239036778f8_0_6"/>
          <p:cNvSpPr txBox="1"/>
          <p:nvPr/>
        </p:nvSpPr>
        <p:spPr>
          <a:xfrm>
            <a:off x="960670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7" name="Google Shape;297;g239036778f8_0_6"/>
          <p:cNvSpPr/>
          <p:nvPr/>
        </p:nvSpPr>
        <p:spPr>
          <a:xfrm>
            <a:off x="9530350" y="39984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8" name="Google Shape;298;g239036778f8_0_6"/>
          <p:cNvSpPr txBox="1"/>
          <p:nvPr/>
        </p:nvSpPr>
        <p:spPr>
          <a:xfrm>
            <a:off x="1077765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99" name="Google Shape;299;g239036778f8_0_6"/>
          <p:cNvSpPr txBox="1"/>
          <p:nvPr/>
        </p:nvSpPr>
        <p:spPr>
          <a:xfrm>
            <a:off x="1077765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0" name="Google Shape;300;g239036778f8_0_6"/>
          <p:cNvSpPr/>
          <p:nvPr/>
        </p:nvSpPr>
        <p:spPr>
          <a:xfrm>
            <a:off x="10701300"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01" name="Google Shape;301;g239036778f8_0_6"/>
          <p:cNvSpPr/>
          <p:nvPr/>
        </p:nvSpPr>
        <p:spPr>
          <a:xfrm>
            <a:off x="10701300" y="3998475"/>
            <a:ext cx="457200" cy="457200"/>
          </a:xfrm>
          <a:prstGeom prst="ellipse">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02" name="Google Shape;302;g239036778f8_0_6"/>
          <p:cNvCxnSpPr>
            <a:stCxn id="291" idx="6"/>
            <a:endCxn id="293" idx="2"/>
          </p:cNvCxnSpPr>
          <p:nvPr/>
        </p:nvCxnSpPr>
        <p:spPr>
          <a:xfrm>
            <a:off x="9987550" y="1926675"/>
            <a:ext cx="713700" cy="0"/>
          </a:xfrm>
          <a:prstGeom prst="straightConnector1">
            <a:avLst/>
          </a:prstGeom>
          <a:noFill/>
          <a:ln w="9525" cap="flat" cmpd="sng">
            <a:solidFill>
              <a:srgbClr val="888888"/>
            </a:solidFill>
            <a:prstDash val="solid"/>
            <a:round/>
            <a:headEnd type="none" w="sm" len="sm"/>
            <a:tailEnd type="none" w="sm" len="sm"/>
          </a:ln>
        </p:spPr>
      </p:cxnSp>
      <p:cxnSp>
        <p:nvCxnSpPr>
          <p:cNvPr id="303" name="Google Shape;303;g239036778f8_0_6"/>
          <p:cNvCxnSpPr>
            <a:stCxn id="291" idx="5"/>
            <a:endCxn id="300" idx="1"/>
          </p:cNvCxnSpPr>
          <p:nvPr/>
        </p:nvCxnSpPr>
        <p:spPr>
          <a:xfrm>
            <a:off x="9920595" y="2088320"/>
            <a:ext cx="847800" cy="826800"/>
          </a:xfrm>
          <a:prstGeom prst="straightConnector1">
            <a:avLst/>
          </a:prstGeom>
          <a:noFill/>
          <a:ln w="9525" cap="flat" cmpd="sng">
            <a:solidFill>
              <a:srgbClr val="888888"/>
            </a:solidFill>
            <a:prstDash val="solid"/>
            <a:round/>
            <a:headEnd type="none" w="sm" len="sm"/>
            <a:tailEnd type="none" w="sm" len="sm"/>
          </a:ln>
        </p:spPr>
      </p:cxnSp>
      <p:cxnSp>
        <p:nvCxnSpPr>
          <p:cNvPr id="304" name="Google Shape;304;g239036778f8_0_6"/>
          <p:cNvCxnSpPr>
            <a:stCxn id="293" idx="4"/>
            <a:endCxn id="300" idx="0"/>
          </p:cNvCxnSpPr>
          <p:nvPr/>
        </p:nvCxnSpPr>
        <p:spPr>
          <a:xfrm>
            <a:off x="10929900" y="2155275"/>
            <a:ext cx="0" cy="693000"/>
          </a:xfrm>
          <a:prstGeom prst="straightConnector1">
            <a:avLst/>
          </a:prstGeom>
          <a:noFill/>
          <a:ln w="9525" cap="flat" cmpd="sng">
            <a:solidFill>
              <a:srgbClr val="595959"/>
            </a:solidFill>
            <a:prstDash val="solid"/>
            <a:round/>
            <a:headEnd type="none" w="sm" len="sm"/>
            <a:tailEnd type="none" w="sm" len="sm"/>
          </a:ln>
        </p:spPr>
      </p:cxnSp>
      <p:cxnSp>
        <p:nvCxnSpPr>
          <p:cNvPr id="305" name="Google Shape;305;g239036778f8_0_6"/>
          <p:cNvCxnSpPr>
            <a:stCxn id="295" idx="6"/>
            <a:endCxn id="300" idx="2"/>
          </p:cNvCxnSpPr>
          <p:nvPr/>
        </p:nvCxnSpPr>
        <p:spPr>
          <a:xfrm>
            <a:off x="9987550" y="3076875"/>
            <a:ext cx="713700" cy="0"/>
          </a:xfrm>
          <a:prstGeom prst="straightConnector1">
            <a:avLst/>
          </a:prstGeom>
          <a:noFill/>
          <a:ln w="9525" cap="flat" cmpd="sng">
            <a:solidFill>
              <a:srgbClr val="595959"/>
            </a:solidFill>
            <a:prstDash val="solid"/>
            <a:round/>
            <a:headEnd type="none" w="sm" len="sm"/>
            <a:tailEnd type="none" w="sm" len="sm"/>
          </a:ln>
        </p:spPr>
      </p:cxnSp>
      <p:cxnSp>
        <p:nvCxnSpPr>
          <p:cNvPr id="306" name="Google Shape;306;g239036778f8_0_6"/>
          <p:cNvCxnSpPr>
            <a:stCxn id="295" idx="4"/>
            <a:endCxn id="297" idx="0"/>
          </p:cNvCxnSpPr>
          <p:nvPr/>
        </p:nvCxnSpPr>
        <p:spPr>
          <a:xfrm>
            <a:off x="9758950" y="3305475"/>
            <a:ext cx="0" cy="693000"/>
          </a:xfrm>
          <a:prstGeom prst="straightConnector1">
            <a:avLst/>
          </a:prstGeom>
          <a:noFill/>
          <a:ln w="9525" cap="flat" cmpd="sng">
            <a:solidFill>
              <a:srgbClr val="595959"/>
            </a:solidFill>
            <a:prstDash val="solid"/>
            <a:round/>
            <a:headEnd type="none" w="sm" len="sm"/>
            <a:tailEnd type="none" w="sm" len="sm"/>
          </a:ln>
        </p:spPr>
      </p:cxnSp>
      <p:cxnSp>
        <p:nvCxnSpPr>
          <p:cNvPr id="307" name="Google Shape;307;g239036778f8_0_6"/>
          <p:cNvCxnSpPr>
            <a:stCxn id="297" idx="6"/>
            <a:endCxn id="301" idx="2"/>
          </p:cNvCxnSpPr>
          <p:nvPr/>
        </p:nvCxnSpPr>
        <p:spPr>
          <a:xfrm>
            <a:off x="9987550" y="4227075"/>
            <a:ext cx="713700" cy="0"/>
          </a:xfrm>
          <a:prstGeom prst="straightConnector1">
            <a:avLst/>
          </a:prstGeom>
          <a:noFill/>
          <a:ln w="9525" cap="flat" cmpd="sng">
            <a:solidFill>
              <a:srgbClr val="888888"/>
            </a:solidFill>
            <a:prstDash val="solid"/>
            <a:round/>
            <a:headEnd type="none" w="sm" len="sm"/>
            <a:tailEnd type="none" w="sm" len="sm"/>
          </a:ln>
        </p:spPr>
      </p:cxnSp>
      <p:cxnSp>
        <p:nvCxnSpPr>
          <p:cNvPr id="308" name="Google Shape;308;g239036778f8_0_6"/>
          <p:cNvCxnSpPr>
            <a:endCxn id="301" idx="1"/>
          </p:cNvCxnSpPr>
          <p:nvPr/>
        </p:nvCxnSpPr>
        <p:spPr>
          <a:xfrm>
            <a:off x="9920455" y="3238630"/>
            <a:ext cx="847800" cy="826800"/>
          </a:xfrm>
          <a:prstGeom prst="straightConnector1">
            <a:avLst/>
          </a:prstGeom>
          <a:noFill/>
          <a:ln w="9525" cap="flat" cmpd="sng">
            <a:solidFill>
              <a:srgbClr val="888888"/>
            </a:solidFill>
            <a:prstDash val="solid"/>
            <a:round/>
            <a:headEnd type="none" w="sm" len="sm"/>
            <a:tailEnd type="none" w="sm" len="sm"/>
          </a:ln>
        </p:spPr>
      </p:cxnSp>
      <p:cxnSp>
        <p:nvCxnSpPr>
          <p:cNvPr id="309" name="Google Shape;309;g239036778f8_0_6"/>
          <p:cNvCxnSpPr/>
          <p:nvPr/>
        </p:nvCxnSpPr>
        <p:spPr>
          <a:xfrm flipH="1">
            <a:off x="10340975" y="1414025"/>
            <a:ext cx="6900" cy="3462900"/>
          </a:xfrm>
          <a:prstGeom prst="straightConnector1">
            <a:avLst/>
          </a:prstGeom>
          <a:noFill/>
          <a:ln w="9525" cap="flat" cmpd="sng">
            <a:solidFill>
              <a:srgbClr val="000000"/>
            </a:solidFill>
            <a:prstDash val="dash"/>
            <a:round/>
            <a:headEnd type="none" w="sm" len="sm"/>
            <a:tailEnd type="none" w="sm" len="sm"/>
          </a:ln>
        </p:spPr>
      </p:cxnSp>
      <p:sp>
        <p:nvSpPr>
          <p:cNvPr id="310" name="Google Shape;310;g239036778f8_0_6"/>
          <p:cNvSpPr txBox="1"/>
          <p:nvPr/>
        </p:nvSpPr>
        <p:spPr>
          <a:xfrm>
            <a:off x="933505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11" name="Google Shape;311;g239036778f8_0_6"/>
          <p:cNvSpPr txBox="1"/>
          <p:nvPr/>
        </p:nvSpPr>
        <p:spPr>
          <a:xfrm>
            <a:off x="1050600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315"/>
        <p:cNvGrpSpPr/>
        <p:nvPr/>
      </p:nvGrpSpPr>
      <p:grpSpPr>
        <a:xfrm>
          <a:off x="0" y="0"/>
          <a:ext cx="0" cy="0"/>
          <a:chOff x="0" y="0"/>
          <a:chExt cx="0" cy="0"/>
        </a:xfrm>
      </p:grpSpPr>
      <p:sp>
        <p:nvSpPr>
          <p:cNvPr id="316" name="Google Shape;316;g239036778f8_0_10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317" name="Google Shape;317;g239036778f8_0_10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318" name="Google Shape;318;g239036778f8_0_1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lang="en-US"/>
          </a:p>
        </p:txBody>
      </p:sp>
      <p:sp>
        <p:nvSpPr>
          <p:cNvPr id="319" name="Google Shape;319;g239036778f8_0_100"/>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0" name="Google Shape;320;g239036778f8_0_100"/>
          <p:cNvSpPr txBox="1"/>
          <p:nvPr/>
        </p:nvSpPr>
        <p:spPr>
          <a:xfrm>
            <a:off x="1216075" y="1414025"/>
            <a:ext cx="7170900" cy="212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graph (nodes a-f) can be optimally partitioned using the Kernighan-Lin algorithm. The dotted line represents the initial partitioning. Assume all the edges have the same weight.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What is the initial cut cost?</a:t>
            </a:r>
            <a:endParaRPr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We can see that the initial partition line intersects 5 edges of the graph (shown in </a:t>
            </a:r>
            <a:r>
              <a:rPr lang="en-US" sz="1800" b="1" i="0" u="sng"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red</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So the initial cut cost is </a:t>
            </a:r>
            <a:r>
              <a:rPr lang="en-US" sz="1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5</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21" name="Google Shape;321;g239036778f8_0_100"/>
          <p:cNvSpPr txBox="1"/>
          <p:nvPr/>
        </p:nvSpPr>
        <p:spPr>
          <a:xfrm>
            <a:off x="960670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2" name="Google Shape;322;g239036778f8_0_100"/>
          <p:cNvSpPr/>
          <p:nvPr/>
        </p:nvSpPr>
        <p:spPr>
          <a:xfrm>
            <a:off x="9530350" y="1698075"/>
            <a:ext cx="457200" cy="457200"/>
          </a:xfrm>
          <a:prstGeom prst="ellipse">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3" name="Google Shape;323;g239036778f8_0_100"/>
          <p:cNvSpPr txBox="1"/>
          <p:nvPr/>
        </p:nvSpPr>
        <p:spPr>
          <a:xfrm>
            <a:off x="1077765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4" name="Google Shape;324;g239036778f8_0_100"/>
          <p:cNvSpPr/>
          <p:nvPr/>
        </p:nvSpPr>
        <p:spPr>
          <a:xfrm>
            <a:off x="10701300" y="16980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5" name="Google Shape;325;g239036778f8_0_100"/>
          <p:cNvSpPr txBox="1"/>
          <p:nvPr/>
        </p:nvSpPr>
        <p:spPr>
          <a:xfrm>
            <a:off x="960670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6" name="Google Shape;326;g239036778f8_0_100"/>
          <p:cNvSpPr/>
          <p:nvPr/>
        </p:nvSpPr>
        <p:spPr>
          <a:xfrm>
            <a:off x="9530350"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7" name="Google Shape;327;g239036778f8_0_100"/>
          <p:cNvSpPr txBox="1"/>
          <p:nvPr/>
        </p:nvSpPr>
        <p:spPr>
          <a:xfrm>
            <a:off x="960670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8" name="Google Shape;328;g239036778f8_0_100"/>
          <p:cNvSpPr/>
          <p:nvPr/>
        </p:nvSpPr>
        <p:spPr>
          <a:xfrm>
            <a:off x="9530350" y="39984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29" name="Google Shape;329;g239036778f8_0_100"/>
          <p:cNvSpPr txBox="1"/>
          <p:nvPr/>
        </p:nvSpPr>
        <p:spPr>
          <a:xfrm>
            <a:off x="1077765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0" name="Google Shape;330;g239036778f8_0_100"/>
          <p:cNvSpPr txBox="1"/>
          <p:nvPr/>
        </p:nvSpPr>
        <p:spPr>
          <a:xfrm>
            <a:off x="1077765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1" name="Google Shape;331;g239036778f8_0_100"/>
          <p:cNvSpPr/>
          <p:nvPr/>
        </p:nvSpPr>
        <p:spPr>
          <a:xfrm>
            <a:off x="10701300"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32" name="Google Shape;332;g239036778f8_0_100"/>
          <p:cNvSpPr/>
          <p:nvPr/>
        </p:nvSpPr>
        <p:spPr>
          <a:xfrm>
            <a:off x="10701300" y="3998475"/>
            <a:ext cx="457200" cy="457200"/>
          </a:xfrm>
          <a:prstGeom prst="ellipse">
            <a:avLst/>
          </a:prstGeom>
          <a:noFill/>
          <a:ln w="9525" cap="flat" cmpd="sng">
            <a:solidFill>
              <a:srgbClr val="88888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33" name="Google Shape;333;g239036778f8_0_100"/>
          <p:cNvCxnSpPr>
            <a:stCxn id="322" idx="6"/>
            <a:endCxn id="324" idx="2"/>
          </p:cNvCxnSpPr>
          <p:nvPr/>
        </p:nvCxnSpPr>
        <p:spPr>
          <a:xfrm>
            <a:off x="9987550" y="1926675"/>
            <a:ext cx="713700" cy="0"/>
          </a:xfrm>
          <a:prstGeom prst="straightConnector1">
            <a:avLst/>
          </a:prstGeom>
          <a:noFill/>
          <a:ln w="9525" cap="flat" cmpd="sng">
            <a:solidFill>
              <a:srgbClr val="FF0000"/>
            </a:solidFill>
            <a:prstDash val="solid"/>
            <a:round/>
            <a:headEnd type="none" w="sm" len="sm"/>
            <a:tailEnd type="none" w="sm" len="sm"/>
          </a:ln>
        </p:spPr>
      </p:cxnSp>
      <p:cxnSp>
        <p:nvCxnSpPr>
          <p:cNvPr id="334" name="Google Shape;334;g239036778f8_0_100"/>
          <p:cNvCxnSpPr>
            <a:stCxn id="322" idx="5"/>
            <a:endCxn id="331" idx="1"/>
          </p:cNvCxnSpPr>
          <p:nvPr/>
        </p:nvCxnSpPr>
        <p:spPr>
          <a:xfrm>
            <a:off x="9920595" y="2088320"/>
            <a:ext cx="847800" cy="826800"/>
          </a:xfrm>
          <a:prstGeom prst="straightConnector1">
            <a:avLst/>
          </a:prstGeom>
          <a:noFill/>
          <a:ln w="9525" cap="flat" cmpd="sng">
            <a:solidFill>
              <a:srgbClr val="FF0000"/>
            </a:solidFill>
            <a:prstDash val="solid"/>
            <a:round/>
            <a:headEnd type="none" w="sm" len="sm"/>
            <a:tailEnd type="none" w="sm" len="sm"/>
          </a:ln>
        </p:spPr>
      </p:cxnSp>
      <p:cxnSp>
        <p:nvCxnSpPr>
          <p:cNvPr id="335" name="Google Shape;335;g239036778f8_0_100"/>
          <p:cNvCxnSpPr>
            <a:stCxn id="324" idx="4"/>
            <a:endCxn id="331" idx="0"/>
          </p:cNvCxnSpPr>
          <p:nvPr/>
        </p:nvCxnSpPr>
        <p:spPr>
          <a:xfrm>
            <a:off x="10929900" y="2155275"/>
            <a:ext cx="0" cy="693000"/>
          </a:xfrm>
          <a:prstGeom prst="straightConnector1">
            <a:avLst/>
          </a:prstGeom>
          <a:noFill/>
          <a:ln w="9525" cap="flat" cmpd="sng">
            <a:solidFill>
              <a:srgbClr val="595959"/>
            </a:solidFill>
            <a:prstDash val="solid"/>
            <a:round/>
            <a:headEnd type="none" w="sm" len="sm"/>
            <a:tailEnd type="none" w="sm" len="sm"/>
          </a:ln>
        </p:spPr>
      </p:cxnSp>
      <p:cxnSp>
        <p:nvCxnSpPr>
          <p:cNvPr id="336" name="Google Shape;336;g239036778f8_0_100"/>
          <p:cNvCxnSpPr>
            <a:stCxn id="326" idx="6"/>
            <a:endCxn id="331" idx="2"/>
          </p:cNvCxnSpPr>
          <p:nvPr/>
        </p:nvCxnSpPr>
        <p:spPr>
          <a:xfrm>
            <a:off x="9987550" y="3076875"/>
            <a:ext cx="713700" cy="0"/>
          </a:xfrm>
          <a:prstGeom prst="straightConnector1">
            <a:avLst/>
          </a:prstGeom>
          <a:noFill/>
          <a:ln w="9525" cap="flat" cmpd="sng">
            <a:solidFill>
              <a:srgbClr val="FF0000"/>
            </a:solidFill>
            <a:prstDash val="solid"/>
            <a:round/>
            <a:headEnd type="none" w="sm" len="sm"/>
            <a:tailEnd type="none" w="sm" len="sm"/>
          </a:ln>
        </p:spPr>
      </p:cxnSp>
      <p:cxnSp>
        <p:nvCxnSpPr>
          <p:cNvPr id="337" name="Google Shape;337;g239036778f8_0_100"/>
          <p:cNvCxnSpPr>
            <a:stCxn id="326" idx="4"/>
            <a:endCxn id="328" idx="0"/>
          </p:cNvCxnSpPr>
          <p:nvPr/>
        </p:nvCxnSpPr>
        <p:spPr>
          <a:xfrm>
            <a:off x="9758950" y="3305475"/>
            <a:ext cx="0" cy="693000"/>
          </a:xfrm>
          <a:prstGeom prst="straightConnector1">
            <a:avLst/>
          </a:prstGeom>
          <a:noFill/>
          <a:ln w="9525" cap="flat" cmpd="sng">
            <a:solidFill>
              <a:srgbClr val="595959"/>
            </a:solidFill>
            <a:prstDash val="solid"/>
            <a:round/>
            <a:headEnd type="none" w="sm" len="sm"/>
            <a:tailEnd type="none" w="sm" len="sm"/>
          </a:ln>
        </p:spPr>
      </p:cxnSp>
      <p:cxnSp>
        <p:nvCxnSpPr>
          <p:cNvPr id="338" name="Google Shape;338;g239036778f8_0_100"/>
          <p:cNvCxnSpPr>
            <a:stCxn id="328" idx="6"/>
            <a:endCxn id="332" idx="2"/>
          </p:cNvCxnSpPr>
          <p:nvPr/>
        </p:nvCxnSpPr>
        <p:spPr>
          <a:xfrm>
            <a:off x="9987550" y="4227075"/>
            <a:ext cx="713700" cy="0"/>
          </a:xfrm>
          <a:prstGeom prst="straightConnector1">
            <a:avLst/>
          </a:prstGeom>
          <a:noFill/>
          <a:ln w="9525" cap="flat" cmpd="sng">
            <a:solidFill>
              <a:srgbClr val="FF0000"/>
            </a:solidFill>
            <a:prstDash val="solid"/>
            <a:round/>
            <a:headEnd type="none" w="sm" len="sm"/>
            <a:tailEnd type="none" w="sm" len="sm"/>
          </a:ln>
        </p:spPr>
      </p:cxnSp>
      <p:cxnSp>
        <p:nvCxnSpPr>
          <p:cNvPr id="339" name="Google Shape;339;g239036778f8_0_100"/>
          <p:cNvCxnSpPr>
            <a:endCxn id="332" idx="1"/>
          </p:cNvCxnSpPr>
          <p:nvPr/>
        </p:nvCxnSpPr>
        <p:spPr>
          <a:xfrm>
            <a:off x="9920455" y="3238630"/>
            <a:ext cx="847800" cy="826800"/>
          </a:xfrm>
          <a:prstGeom prst="straightConnector1">
            <a:avLst/>
          </a:prstGeom>
          <a:noFill/>
          <a:ln w="9525" cap="flat" cmpd="sng">
            <a:solidFill>
              <a:srgbClr val="FF0000"/>
            </a:solidFill>
            <a:prstDash val="solid"/>
            <a:round/>
            <a:headEnd type="none" w="sm" len="sm"/>
            <a:tailEnd type="none" w="sm" len="sm"/>
          </a:ln>
        </p:spPr>
      </p:cxnSp>
      <p:cxnSp>
        <p:nvCxnSpPr>
          <p:cNvPr id="340" name="Google Shape;340;g239036778f8_0_100"/>
          <p:cNvCxnSpPr/>
          <p:nvPr/>
        </p:nvCxnSpPr>
        <p:spPr>
          <a:xfrm flipH="1">
            <a:off x="10340975" y="1414025"/>
            <a:ext cx="6900" cy="3462900"/>
          </a:xfrm>
          <a:prstGeom prst="straightConnector1">
            <a:avLst/>
          </a:prstGeom>
          <a:noFill/>
          <a:ln w="9525" cap="flat" cmpd="sng">
            <a:solidFill>
              <a:srgbClr val="000000"/>
            </a:solidFill>
            <a:prstDash val="dash"/>
            <a:round/>
            <a:headEnd type="none" w="sm" len="sm"/>
            <a:tailEnd type="none" w="sm" len="sm"/>
          </a:ln>
        </p:spPr>
      </p:cxnSp>
      <p:sp>
        <p:nvSpPr>
          <p:cNvPr id="341" name="Google Shape;341;g239036778f8_0_100"/>
          <p:cNvSpPr txBox="1"/>
          <p:nvPr/>
        </p:nvSpPr>
        <p:spPr>
          <a:xfrm>
            <a:off x="933505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2" name="Google Shape;342;g239036778f8_0_100"/>
          <p:cNvSpPr txBox="1"/>
          <p:nvPr/>
        </p:nvSpPr>
        <p:spPr>
          <a:xfrm>
            <a:off x="1050600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346"/>
        <p:cNvGrpSpPr/>
        <p:nvPr/>
      </p:nvGrpSpPr>
      <p:grpSpPr>
        <a:xfrm>
          <a:off x="0" y="0"/>
          <a:ext cx="0" cy="0"/>
          <a:chOff x="0" y="0"/>
          <a:chExt cx="0" cy="0"/>
        </a:xfrm>
      </p:grpSpPr>
      <p:sp>
        <p:nvSpPr>
          <p:cNvPr id="347" name="Google Shape;347;g239036778f8_0_130"/>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348" name="Google Shape;348;g239036778f8_0_13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349" name="Google Shape;349;g239036778f8_0_13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lang="en-US"/>
          </a:p>
        </p:txBody>
      </p:sp>
      <p:sp>
        <p:nvSpPr>
          <p:cNvPr id="350" name="Google Shape;350;g239036778f8_0_130"/>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1" name="Google Shape;351;g239036778f8_0_130"/>
          <p:cNvSpPr txBox="1"/>
          <p:nvPr/>
        </p:nvSpPr>
        <p:spPr>
          <a:xfrm>
            <a:off x="695325" y="1412875"/>
            <a:ext cx="6235065" cy="46132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graph (nodes a-f) can be optimally partitioned using the Kernighan-Lin algorithm. The dotted line represents the initial partitioning. Assume all the edges have the same weight.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startAt="2"/>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Perform the first pass of the algorithm. </a:t>
            </a:r>
            <a:b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b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For the “i=1” iteration of the first pass: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000000"/>
              </a:buClr>
              <a:buSzPts val="1800"/>
              <a:buFont typeface="Times New Roman" panose="02020603050405020304"/>
              <a:buAutoNum type="romanLcPeriod"/>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Compute the node costs of all unfixed nodes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Ans: D(a) = 2 - 0 = 2; D(b) = 2 - 1 = 1; D(c) = 1 - 1 = 0; </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 = 1 - 1 = 0; D(e) = 2 - 1 = 1; D(f) = 2 - 0 = 2.</a:t>
            </a:r>
          </a:p>
          <a:p>
            <a:pPr marL="91440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 Find the maximum gain of swapping a pair of nodes (Δg</a:t>
            </a:r>
            <a:r>
              <a:rPr lang="en-US" sz="1800" b="0" i="1"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i</a:t>
            </a: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 f) = 2 + 2 - 0 = 4.</a:t>
            </a: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iii. Swap the pair and draw the updated graph</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Swap nodes a &amp; f, and </a:t>
            </a:r>
            <a:r>
              <a:rPr lang="en-US" sz="1800" b="0" i="0" u="sng"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fix them</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52" name="Google Shape;352;g239036778f8_0_130"/>
          <p:cNvSpPr/>
          <p:nvPr/>
        </p:nvSpPr>
        <p:spPr>
          <a:xfrm>
            <a:off x="10658475" y="4010238"/>
            <a:ext cx="457200" cy="457200"/>
          </a:xfrm>
          <a:prstGeom prst="ellipse">
            <a:avLst/>
          </a:prstGeom>
          <a:solidFill>
            <a:srgbClr val="EEEEEE"/>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3" name="Google Shape;353;g239036778f8_0_130"/>
          <p:cNvSpPr/>
          <p:nvPr/>
        </p:nvSpPr>
        <p:spPr>
          <a:xfrm>
            <a:off x="9487525" y="1709838"/>
            <a:ext cx="457200" cy="457200"/>
          </a:xfrm>
          <a:prstGeom prst="ellipse">
            <a:avLst/>
          </a:prstGeom>
          <a:solidFill>
            <a:srgbClr val="EEEEE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4" name="Google Shape;354;g239036778f8_0_130"/>
          <p:cNvSpPr txBox="1"/>
          <p:nvPr/>
        </p:nvSpPr>
        <p:spPr>
          <a:xfrm>
            <a:off x="10734825" y="40387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5" name="Google Shape;355;g239036778f8_0_130"/>
          <p:cNvSpPr txBox="1"/>
          <p:nvPr/>
        </p:nvSpPr>
        <p:spPr>
          <a:xfrm>
            <a:off x="9563875" y="17383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6" name="Google Shape;356;g239036778f8_0_130"/>
          <p:cNvSpPr txBox="1"/>
          <p:nvPr/>
        </p:nvSpPr>
        <p:spPr>
          <a:xfrm>
            <a:off x="7221975"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7" name="Google Shape;357;g239036778f8_0_130"/>
          <p:cNvSpPr/>
          <p:nvPr/>
        </p:nvSpPr>
        <p:spPr>
          <a:xfrm>
            <a:off x="7145625" y="1698075"/>
            <a:ext cx="457200" cy="45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8" name="Google Shape;358;g239036778f8_0_130"/>
          <p:cNvSpPr txBox="1"/>
          <p:nvPr/>
        </p:nvSpPr>
        <p:spPr>
          <a:xfrm>
            <a:off x="8392925"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59" name="Google Shape;359;g239036778f8_0_130"/>
          <p:cNvSpPr/>
          <p:nvPr/>
        </p:nvSpPr>
        <p:spPr>
          <a:xfrm>
            <a:off x="8316575" y="16980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0" name="Google Shape;360;g239036778f8_0_130"/>
          <p:cNvSpPr txBox="1"/>
          <p:nvPr/>
        </p:nvSpPr>
        <p:spPr>
          <a:xfrm>
            <a:off x="7221975"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1" name="Google Shape;361;g239036778f8_0_130"/>
          <p:cNvSpPr/>
          <p:nvPr/>
        </p:nvSpPr>
        <p:spPr>
          <a:xfrm>
            <a:off x="7145625"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2" name="Google Shape;362;g239036778f8_0_130"/>
          <p:cNvSpPr txBox="1"/>
          <p:nvPr/>
        </p:nvSpPr>
        <p:spPr>
          <a:xfrm>
            <a:off x="7221975"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3" name="Google Shape;363;g239036778f8_0_130"/>
          <p:cNvSpPr/>
          <p:nvPr/>
        </p:nvSpPr>
        <p:spPr>
          <a:xfrm>
            <a:off x="7145625" y="39984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4" name="Google Shape;364;g239036778f8_0_130"/>
          <p:cNvSpPr txBox="1"/>
          <p:nvPr/>
        </p:nvSpPr>
        <p:spPr>
          <a:xfrm>
            <a:off x="8392925"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5" name="Google Shape;365;g239036778f8_0_130"/>
          <p:cNvSpPr txBox="1"/>
          <p:nvPr/>
        </p:nvSpPr>
        <p:spPr>
          <a:xfrm>
            <a:off x="8392925"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6" name="Google Shape;366;g239036778f8_0_130"/>
          <p:cNvSpPr/>
          <p:nvPr/>
        </p:nvSpPr>
        <p:spPr>
          <a:xfrm>
            <a:off x="8316575"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67" name="Google Shape;367;g239036778f8_0_130"/>
          <p:cNvSpPr/>
          <p:nvPr/>
        </p:nvSpPr>
        <p:spPr>
          <a:xfrm>
            <a:off x="8316575" y="3998475"/>
            <a:ext cx="457200" cy="45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68" name="Google Shape;368;g239036778f8_0_130"/>
          <p:cNvCxnSpPr>
            <a:stCxn id="357" idx="6"/>
            <a:endCxn id="359" idx="2"/>
          </p:cNvCxnSpPr>
          <p:nvPr/>
        </p:nvCxnSpPr>
        <p:spPr>
          <a:xfrm>
            <a:off x="7602825" y="1926675"/>
            <a:ext cx="713700" cy="0"/>
          </a:xfrm>
          <a:prstGeom prst="straightConnector1">
            <a:avLst/>
          </a:prstGeom>
          <a:noFill/>
          <a:ln w="9525" cap="flat" cmpd="sng">
            <a:solidFill>
              <a:srgbClr val="FF0000"/>
            </a:solidFill>
            <a:prstDash val="solid"/>
            <a:round/>
            <a:headEnd type="none" w="sm" len="sm"/>
            <a:tailEnd type="none" w="sm" len="sm"/>
          </a:ln>
        </p:spPr>
      </p:cxnSp>
      <p:cxnSp>
        <p:nvCxnSpPr>
          <p:cNvPr id="369" name="Google Shape;369;g239036778f8_0_130"/>
          <p:cNvCxnSpPr>
            <a:stCxn id="357" idx="5"/>
            <a:endCxn id="366" idx="1"/>
          </p:cNvCxnSpPr>
          <p:nvPr/>
        </p:nvCxnSpPr>
        <p:spPr>
          <a:xfrm>
            <a:off x="7535870" y="2088320"/>
            <a:ext cx="847800" cy="826800"/>
          </a:xfrm>
          <a:prstGeom prst="straightConnector1">
            <a:avLst/>
          </a:prstGeom>
          <a:noFill/>
          <a:ln w="9525" cap="flat" cmpd="sng">
            <a:solidFill>
              <a:srgbClr val="FF0000"/>
            </a:solidFill>
            <a:prstDash val="solid"/>
            <a:round/>
            <a:headEnd type="none" w="sm" len="sm"/>
            <a:tailEnd type="none" w="sm" len="sm"/>
          </a:ln>
        </p:spPr>
      </p:cxnSp>
      <p:cxnSp>
        <p:nvCxnSpPr>
          <p:cNvPr id="370" name="Google Shape;370;g239036778f8_0_130"/>
          <p:cNvCxnSpPr>
            <a:stCxn id="359" idx="4"/>
            <a:endCxn id="366" idx="0"/>
          </p:cNvCxnSpPr>
          <p:nvPr/>
        </p:nvCxnSpPr>
        <p:spPr>
          <a:xfrm>
            <a:off x="8545175" y="2155275"/>
            <a:ext cx="0" cy="693000"/>
          </a:xfrm>
          <a:prstGeom prst="straightConnector1">
            <a:avLst/>
          </a:prstGeom>
          <a:noFill/>
          <a:ln w="9525" cap="flat" cmpd="sng">
            <a:solidFill>
              <a:srgbClr val="595959"/>
            </a:solidFill>
            <a:prstDash val="solid"/>
            <a:round/>
            <a:headEnd type="none" w="sm" len="sm"/>
            <a:tailEnd type="none" w="sm" len="sm"/>
          </a:ln>
        </p:spPr>
      </p:cxnSp>
      <p:cxnSp>
        <p:nvCxnSpPr>
          <p:cNvPr id="371" name="Google Shape;371;g239036778f8_0_130"/>
          <p:cNvCxnSpPr>
            <a:stCxn id="361" idx="6"/>
            <a:endCxn id="366" idx="2"/>
          </p:cNvCxnSpPr>
          <p:nvPr/>
        </p:nvCxnSpPr>
        <p:spPr>
          <a:xfrm>
            <a:off x="7602825" y="3076875"/>
            <a:ext cx="713700" cy="0"/>
          </a:xfrm>
          <a:prstGeom prst="straightConnector1">
            <a:avLst/>
          </a:prstGeom>
          <a:noFill/>
          <a:ln w="9525" cap="flat" cmpd="sng">
            <a:solidFill>
              <a:srgbClr val="595959"/>
            </a:solidFill>
            <a:prstDash val="solid"/>
            <a:round/>
            <a:headEnd type="none" w="sm" len="sm"/>
            <a:tailEnd type="none" w="sm" len="sm"/>
          </a:ln>
        </p:spPr>
      </p:cxnSp>
      <p:cxnSp>
        <p:nvCxnSpPr>
          <p:cNvPr id="372" name="Google Shape;372;g239036778f8_0_130"/>
          <p:cNvCxnSpPr>
            <a:stCxn id="361" idx="4"/>
            <a:endCxn id="363" idx="0"/>
          </p:cNvCxnSpPr>
          <p:nvPr/>
        </p:nvCxnSpPr>
        <p:spPr>
          <a:xfrm>
            <a:off x="7374225" y="3305475"/>
            <a:ext cx="0" cy="693000"/>
          </a:xfrm>
          <a:prstGeom prst="straightConnector1">
            <a:avLst/>
          </a:prstGeom>
          <a:noFill/>
          <a:ln w="9525" cap="flat" cmpd="sng">
            <a:solidFill>
              <a:srgbClr val="595959"/>
            </a:solidFill>
            <a:prstDash val="solid"/>
            <a:round/>
            <a:headEnd type="none" w="sm" len="sm"/>
            <a:tailEnd type="none" w="sm" len="sm"/>
          </a:ln>
        </p:spPr>
      </p:cxnSp>
      <p:cxnSp>
        <p:nvCxnSpPr>
          <p:cNvPr id="373" name="Google Shape;373;g239036778f8_0_130"/>
          <p:cNvCxnSpPr>
            <a:stCxn id="363" idx="6"/>
            <a:endCxn id="367" idx="2"/>
          </p:cNvCxnSpPr>
          <p:nvPr/>
        </p:nvCxnSpPr>
        <p:spPr>
          <a:xfrm>
            <a:off x="7602825" y="4227075"/>
            <a:ext cx="713700" cy="0"/>
          </a:xfrm>
          <a:prstGeom prst="straightConnector1">
            <a:avLst/>
          </a:prstGeom>
          <a:noFill/>
          <a:ln w="9525" cap="flat" cmpd="sng">
            <a:solidFill>
              <a:srgbClr val="0000FF"/>
            </a:solidFill>
            <a:prstDash val="solid"/>
            <a:round/>
            <a:headEnd type="none" w="sm" len="sm"/>
            <a:tailEnd type="none" w="sm" len="sm"/>
          </a:ln>
        </p:spPr>
      </p:cxnSp>
      <p:cxnSp>
        <p:nvCxnSpPr>
          <p:cNvPr id="374" name="Google Shape;374;g239036778f8_0_130"/>
          <p:cNvCxnSpPr>
            <a:endCxn id="367" idx="1"/>
          </p:cNvCxnSpPr>
          <p:nvPr/>
        </p:nvCxnSpPr>
        <p:spPr>
          <a:xfrm>
            <a:off x="7535730" y="3238630"/>
            <a:ext cx="847800" cy="826800"/>
          </a:xfrm>
          <a:prstGeom prst="straightConnector1">
            <a:avLst/>
          </a:prstGeom>
          <a:noFill/>
          <a:ln w="9525" cap="flat" cmpd="sng">
            <a:solidFill>
              <a:srgbClr val="0000FF"/>
            </a:solidFill>
            <a:prstDash val="solid"/>
            <a:round/>
            <a:headEnd type="none" w="sm" len="sm"/>
            <a:tailEnd type="none" w="sm" len="sm"/>
          </a:ln>
        </p:spPr>
      </p:cxnSp>
      <p:cxnSp>
        <p:nvCxnSpPr>
          <p:cNvPr id="375" name="Google Shape;375;g239036778f8_0_130"/>
          <p:cNvCxnSpPr/>
          <p:nvPr/>
        </p:nvCxnSpPr>
        <p:spPr>
          <a:xfrm flipH="1">
            <a:off x="7956250" y="1414025"/>
            <a:ext cx="6900" cy="3462900"/>
          </a:xfrm>
          <a:prstGeom prst="straightConnector1">
            <a:avLst/>
          </a:prstGeom>
          <a:noFill/>
          <a:ln w="9525" cap="flat" cmpd="sng">
            <a:solidFill>
              <a:srgbClr val="000000"/>
            </a:solidFill>
            <a:prstDash val="dash"/>
            <a:round/>
            <a:headEnd type="none" w="sm" len="sm"/>
            <a:tailEnd type="none" w="sm" len="sm"/>
          </a:ln>
        </p:spPr>
      </p:cxnSp>
      <p:sp>
        <p:nvSpPr>
          <p:cNvPr id="376" name="Google Shape;376;g239036778f8_0_130"/>
          <p:cNvSpPr txBox="1"/>
          <p:nvPr/>
        </p:nvSpPr>
        <p:spPr>
          <a:xfrm>
            <a:off x="6950325"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7" name="Google Shape;377;g239036778f8_0_130"/>
          <p:cNvSpPr txBox="1"/>
          <p:nvPr/>
        </p:nvSpPr>
        <p:spPr>
          <a:xfrm>
            <a:off x="8121275"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8" name="Google Shape;378;g239036778f8_0_130"/>
          <p:cNvSpPr txBox="1"/>
          <p:nvPr/>
        </p:nvSpPr>
        <p:spPr>
          <a:xfrm>
            <a:off x="10734825" y="17383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9" name="Google Shape;379;g239036778f8_0_130"/>
          <p:cNvSpPr/>
          <p:nvPr/>
        </p:nvSpPr>
        <p:spPr>
          <a:xfrm>
            <a:off x="10658475" y="17098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0" name="Google Shape;380;g239036778f8_0_130"/>
          <p:cNvSpPr txBox="1"/>
          <p:nvPr/>
        </p:nvSpPr>
        <p:spPr>
          <a:xfrm>
            <a:off x="9563875" y="28885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1" name="Google Shape;381;g239036778f8_0_130"/>
          <p:cNvSpPr/>
          <p:nvPr/>
        </p:nvSpPr>
        <p:spPr>
          <a:xfrm>
            <a:off x="9487525" y="28600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2" name="Google Shape;382;g239036778f8_0_130"/>
          <p:cNvSpPr txBox="1"/>
          <p:nvPr/>
        </p:nvSpPr>
        <p:spPr>
          <a:xfrm>
            <a:off x="9563875" y="40387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3" name="Google Shape;383;g239036778f8_0_130"/>
          <p:cNvSpPr/>
          <p:nvPr/>
        </p:nvSpPr>
        <p:spPr>
          <a:xfrm>
            <a:off x="9487525" y="40102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4" name="Google Shape;384;g239036778f8_0_130"/>
          <p:cNvSpPr txBox="1"/>
          <p:nvPr/>
        </p:nvSpPr>
        <p:spPr>
          <a:xfrm>
            <a:off x="10734825" y="28885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5" name="Google Shape;385;g239036778f8_0_130"/>
          <p:cNvSpPr/>
          <p:nvPr/>
        </p:nvSpPr>
        <p:spPr>
          <a:xfrm>
            <a:off x="10658475" y="28600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86" name="Google Shape;386;g239036778f8_0_130"/>
          <p:cNvCxnSpPr>
            <a:stCxn id="379" idx="4"/>
            <a:endCxn id="385" idx="0"/>
          </p:cNvCxnSpPr>
          <p:nvPr/>
        </p:nvCxnSpPr>
        <p:spPr>
          <a:xfrm>
            <a:off x="10887075" y="2167038"/>
            <a:ext cx="0" cy="693000"/>
          </a:xfrm>
          <a:prstGeom prst="straightConnector1">
            <a:avLst/>
          </a:prstGeom>
          <a:noFill/>
          <a:ln w="9525" cap="flat" cmpd="sng">
            <a:solidFill>
              <a:srgbClr val="595959"/>
            </a:solidFill>
            <a:prstDash val="solid"/>
            <a:round/>
            <a:headEnd type="none" w="sm" len="sm"/>
            <a:tailEnd type="none" w="sm" len="sm"/>
          </a:ln>
        </p:spPr>
      </p:cxnSp>
      <p:cxnSp>
        <p:nvCxnSpPr>
          <p:cNvPr id="387" name="Google Shape;387;g239036778f8_0_130"/>
          <p:cNvCxnSpPr>
            <a:stCxn id="381" idx="6"/>
            <a:endCxn id="385" idx="2"/>
          </p:cNvCxnSpPr>
          <p:nvPr/>
        </p:nvCxnSpPr>
        <p:spPr>
          <a:xfrm>
            <a:off x="9944725" y="3088638"/>
            <a:ext cx="713700" cy="0"/>
          </a:xfrm>
          <a:prstGeom prst="straightConnector1">
            <a:avLst/>
          </a:prstGeom>
          <a:noFill/>
          <a:ln w="9525" cap="flat" cmpd="sng">
            <a:solidFill>
              <a:srgbClr val="595959"/>
            </a:solidFill>
            <a:prstDash val="solid"/>
            <a:round/>
            <a:headEnd type="none" w="sm" len="sm"/>
            <a:tailEnd type="none" w="sm" len="sm"/>
          </a:ln>
        </p:spPr>
      </p:cxnSp>
      <p:cxnSp>
        <p:nvCxnSpPr>
          <p:cNvPr id="388" name="Google Shape;388;g239036778f8_0_130"/>
          <p:cNvCxnSpPr>
            <a:stCxn id="381" idx="4"/>
            <a:endCxn id="383" idx="0"/>
          </p:cNvCxnSpPr>
          <p:nvPr/>
        </p:nvCxnSpPr>
        <p:spPr>
          <a:xfrm>
            <a:off x="9716125" y="3317238"/>
            <a:ext cx="0" cy="693000"/>
          </a:xfrm>
          <a:prstGeom prst="straightConnector1">
            <a:avLst/>
          </a:prstGeom>
          <a:noFill/>
          <a:ln w="9525" cap="flat" cmpd="sng">
            <a:solidFill>
              <a:srgbClr val="595959"/>
            </a:solidFill>
            <a:prstDash val="solid"/>
            <a:round/>
            <a:headEnd type="none" w="sm" len="sm"/>
            <a:tailEnd type="none" w="sm" len="sm"/>
          </a:ln>
        </p:spPr>
      </p:cxnSp>
      <p:cxnSp>
        <p:nvCxnSpPr>
          <p:cNvPr id="389" name="Google Shape;389;g239036778f8_0_130"/>
          <p:cNvCxnSpPr/>
          <p:nvPr/>
        </p:nvCxnSpPr>
        <p:spPr>
          <a:xfrm flipH="1">
            <a:off x="10298150" y="1425788"/>
            <a:ext cx="6900" cy="3462900"/>
          </a:xfrm>
          <a:prstGeom prst="straightConnector1">
            <a:avLst/>
          </a:prstGeom>
          <a:noFill/>
          <a:ln w="9525" cap="flat" cmpd="sng">
            <a:solidFill>
              <a:srgbClr val="000000"/>
            </a:solidFill>
            <a:prstDash val="dash"/>
            <a:round/>
            <a:headEnd type="none" w="sm" len="sm"/>
            <a:tailEnd type="none" w="sm" len="sm"/>
          </a:ln>
        </p:spPr>
      </p:cxnSp>
      <p:sp>
        <p:nvSpPr>
          <p:cNvPr id="390" name="Google Shape;390;g239036778f8_0_130"/>
          <p:cNvSpPr txBox="1"/>
          <p:nvPr/>
        </p:nvSpPr>
        <p:spPr>
          <a:xfrm>
            <a:off x="9292225" y="4766863"/>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1" name="Google Shape;391;g239036778f8_0_130"/>
          <p:cNvSpPr txBox="1"/>
          <p:nvPr/>
        </p:nvSpPr>
        <p:spPr>
          <a:xfrm>
            <a:off x="10463175" y="4766863"/>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392" name="Google Shape;392;g239036778f8_0_130"/>
          <p:cNvCxnSpPr>
            <a:stCxn id="385" idx="4"/>
            <a:endCxn id="352" idx="0"/>
          </p:cNvCxnSpPr>
          <p:nvPr/>
        </p:nvCxnSpPr>
        <p:spPr>
          <a:xfrm>
            <a:off x="10887075" y="3317238"/>
            <a:ext cx="0" cy="693000"/>
          </a:xfrm>
          <a:prstGeom prst="straightConnector1">
            <a:avLst/>
          </a:prstGeom>
          <a:noFill/>
          <a:ln w="9525" cap="flat" cmpd="sng">
            <a:solidFill>
              <a:srgbClr val="FF0000"/>
            </a:solidFill>
            <a:prstDash val="solid"/>
            <a:round/>
            <a:headEnd type="none" w="sm" len="sm"/>
            <a:tailEnd type="none" w="sm" len="sm"/>
          </a:ln>
        </p:spPr>
      </p:cxnSp>
      <p:cxnSp>
        <p:nvCxnSpPr>
          <p:cNvPr id="393" name="Google Shape;393;g239036778f8_0_130"/>
          <p:cNvCxnSpPr>
            <a:stCxn id="352" idx="6"/>
            <a:endCxn id="379" idx="6"/>
          </p:cNvCxnSpPr>
          <p:nvPr/>
        </p:nvCxnSpPr>
        <p:spPr>
          <a:xfrm rot="10800000" flipH="1">
            <a:off x="11115675" y="1938438"/>
            <a:ext cx="600" cy="2300400"/>
          </a:xfrm>
          <a:prstGeom prst="curvedConnector3">
            <a:avLst>
              <a:gd name="adj1" fmla="val 39687500"/>
            </a:avLst>
          </a:prstGeom>
          <a:noFill/>
          <a:ln w="9525" cap="flat" cmpd="sng">
            <a:solidFill>
              <a:srgbClr val="FF0000"/>
            </a:solidFill>
            <a:prstDash val="solid"/>
            <a:round/>
            <a:headEnd type="none" w="sm" len="sm"/>
            <a:tailEnd type="none" w="sm" len="sm"/>
          </a:ln>
        </p:spPr>
      </p:cxnSp>
      <p:cxnSp>
        <p:nvCxnSpPr>
          <p:cNvPr id="394" name="Google Shape;394;g239036778f8_0_130"/>
          <p:cNvCxnSpPr>
            <a:stCxn id="353" idx="2"/>
            <a:endCxn id="383" idx="2"/>
          </p:cNvCxnSpPr>
          <p:nvPr/>
        </p:nvCxnSpPr>
        <p:spPr>
          <a:xfrm>
            <a:off x="9487525" y="1938438"/>
            <a:ext cx="600" cy="2300400"/>
          </a:xfrm>
          <a:prstGeom prst="curvedConnector3">
            <a:avLst>
              <a:gd name="adj1" fmla="val -39687500"/>
            </a:avLst>
          </a:prstGeom>
          <a:noFill/>
          <a:ln w="9525" cap="flat" cmpd="sng">
            <a:solidFill>
              <a:srgbClr val="0000FF"/>
            </a:solidFill>
            <a:prstDash val="solid"/>
            <a:round/>
            <a:headEnd type="none" w="sm" len="sm"/>
            <a:tailEnd type="none" w="sm" len="sm"/>
          </a:ln>
        </p:spPr>
      </p:cxnSp>
      <p:cxnSp>
        <p:nvCxnSpPr>
          <p:cNvPr id="395" name="Google Shape;395;g239036778f8_0_130"/>
          <p:cNvCxnSpPr>
            <a:stCxn id="353" idx="4"/>
            <a:endCxn id="381" idx="0"/>
          </p:cNvCxnSpPr>
          <p:nvPr/>
        </p:nvCxnSpPr>
        <p:spPr>
          <a:xfrm>
            <a:off x="9716125" y="2167038"/>
            <a:ext cx="0" cy="693000"/>
          </a:xfrm>
          <a:prstGeom prst="straightConnector1">
            <a:avLst/>
          </a:prstGeom>
          <a:noFill/>
          <a:ln w="9525" cap="flat" cmpd="sng">
            <a:solidFill>
              <a:srgbClr val="0000FF"/>
            </a:solidFill>
            <a:prstDash val="solid"/>
            <a:round/>
            <a:headEnd type="none" w="sm" len="sm"/>
            <a:tailEnd type="none" w="sm" len="sm"/>
          </a:ln>
        </p:spPr>
      </p:cxnSp>
      <p:sp>
        <p:nvSpPr>
          <p:cNvPr id="396" name="Google Shape;396;g239036778f8_0_130"/>
          <p:cNvSpPr/>
          <p:nvPr/>
        </p:nvSpPr>
        <p:spPr>
          <a:xfrm>
            <a:off x="8859338" y="2939850"/>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97" name="Google Shape;397;g239036778f8_0_130"/>
          <p:cNvSpPr txBox="1"/>
          <p:nvPr/>
        </p:nvSpPr>
        <p:spPr>
          <a:xfrm>
            <a:off x="7226125" y="5539025"/>
            <a:ext cx="1467000" cy="4311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Initial partition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8" name="Google Shape;398;g239036778f8_0_130"/>
          <p:cNvSpPr txBox="1"/>
          <p:nvPr/>
        </p:nvSpPr>
        <p:spPr>
          <a:xfrm>
            <a:off x="9568100" y="5292875"/>
            <a:ext cx="14670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Partition after completing  the i=1</a:t>
            </a:r>
            <a:r>
              <a:rPr lang="en-US" sz="1600" b="0" i="0" u="none" strike="noStrike" cap="none"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st</a:t>
            </a: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iteration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399" name="Google Shape;399;g239036778f8_0_130"/>
          <p:cNvSpPr txBox="1"/>
          <p:nvPr/>
        </p:nvSpPr>
        <p:spPr>
          <a:xfrm>
            <a:off x="8744975" y="2593275"/>
            <a:ext cx="457200" cy="2550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panose="020B0604020202020204"/>
              <a:buNone/>
            </a:pPr>
            <a:r>
              <a:rPr lang="en-US" sz="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swap</a:t>
            </a:r>
            <a:endParaRPr sz="800" b="1"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8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8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9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9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9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406"/>
        <p:cNvGrpSpPr/>
        <p:nvPr/>
      </p:nvGrpSpPr>
      <p:grpSpPr>
        <a:xfrm>
          <a:off x="0" y="0"/>
          <a:ext cx="0" cy="0"/>
          <a:chOff x="0" y="0"/>
          <a:chExt cx="0" cy="0"/>
        </a:xfrm>
      </p:grpSpPr>
      <p:sp>
        <p:nvSpPr>
          <p:cNvPr id="407" name="Google Shape;407;g239036778f8_0_24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408" name="Google Shape;408;g239036778f8_0_24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409" name="Google Shape;409;g239036778f8_0_24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lang="en-US"/>
          </a:p>
        </p:txBody>
      </p:sp>
      <p:sp>
        <p:nvSpPr>
          <p:cNvPr id="410" name="Google Shape;410;g239036778f8_0_244"/>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1" name="Google Shape;411;g239036778f8_0_244"/>
          <p:cNvSpPr txBox="1"/>
          <p:nvPr/>
        </p:nvSpPr>
        <p:spPr>
          <a:xfrm>
            <a:off x="407670" y="1484630"/>
            <a:ext cx="6565265" cy="4258945"/>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startAt="2"/>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Perform the first pass of the algorithm. </a:t>
            </a:r>
            <a:b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b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For the “i=2” iteration of the first pass: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000000"/>
              </a:buClr>
              <a:buSzPts val="1800"/>
              <a:buFont typeface="Times New Roman" panose="02020603050405020304"/>
              <a:buAutoNum type="romanLcPeriod"/>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Update the node costs of all unfixed nodes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Ans: </a:t>
            </a: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 = 2 - 0 = 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D(b) = 1 - 2 =-1; D(c) = 0 - 2 =-2; </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5720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 = 0 - 2 =-2; D(e) = 1 - 2 =-1; </a:t>
            </a: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D(f) = 2 - 0 = 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p>
          <a:p>
            <a:pPr marL="457200" marR="0" lvl="0" indent="45720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 Find the maximum gain of swapping a pair of nodes (Δg</a:t>
            </a:r>
            <a:r>
              <a:rPr lang="en-US" sz="1800" b="0" i="1"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i</a:t>
            </a: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(b, d) = -1 -2 -0 = -3 or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 e) = -2 -1 -0 = -3</a:t>
            </a: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iii. Swap the pair and draw the updated graph</a:t>
            </a:r>
          </a:p>
          <a:p>
            <a:pPr marL="914400" marR="0" lvl="1" indent="-342900" algn="l" rtl="0">
              <a:lnSpc>
                <a:spcPct val="100000"/>
              </a:lnSpc>
              <a:spcBef>
                <a:spcPts val="0"/>
              </a:spcBef>
              <a:spcAft>
                <a:spcPts val="0"/>
              </a:spcAft>
              <a:buClr>
                <a:srgbClr val="000000"/>
              </a:buClr>
              <a:buSzPts val="1800"/>
              <a:buFont typeface="Times New Roman" panose="02020603050405020304"/>
              <a:buAutoNum type="romanLcPeriod"/>
            </a:pP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Swap nodes b &amp; d</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and </a:t>
            </a:r>
            <a:r>
              <a:rPr lang="en-US" sz="18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fix them</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or c &amp; e, and fix them. [Both approaches are valid and will end in the same result.]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12" name="Google Shape;412;g239036778f8_0_244"/>
          <p:cNvSpPr/>
          <p:nvPr/>
        </p:nvSpPr>
        <p:spPr>
          <a:xfrm>
            <a:off x="11030800" y="28482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3" name="Google Shape;413;g239036778f8_0_244"/>
          <p:cNvSpPr/>
          <p:nvPr/>
        </p:nvSpPr>
        <p:spPr>
          <a:xfrm>
            <a:off x="11030800" y="1698075"/>
            <a:ext cx="457200" cy="457200"/>
          </a:xfrm>
          <a:prstGeom prst="ellipse">
            <a:avLst/>
          </a:prstGeom>
          <a:solidFill>
            <a:srgbClr val="EEEEEE"/>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4" name="Google Shape;414;g239036778f8_0_244"/>
          <p:cNvSpPr txBox="1"/>
          <p:nvPr/>
        </p:nvSpPr>
        <p:spPr>
          <a:xfrm>
            <a:off x="1110715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5" name="Google Shape;415;g239036778f8_0_244"/>
          <p:cNvSpPr txBox="1"/>
          <p:nvPr/>
        </p:nvSpPr>
        <p:spPr>
          <a:xfrm>
            <a:off x="1110715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6" name="Google Shape;416;g239036778f8_0_244"/>
          <p:cNvSpPr/>
          <p:nvPr/>
        </p:nvSpPr>
        <p:spPr>
          <a:xfrm>
            <a:off x="9859850" y="2848275"/>
            <a:ext cx="457200" cy="457200"/>
          </a:xfrm>
          <a:prstGeom prst="ellipse">
            <a:avLst/>
          </a:prstGeom>
          <a:solidFill>
            <a:srgbClr val="EEEEE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7" name="Google Shape;417;g239036778f8_0_244"/>
          <p:cNvSpPr/>
          <p:nvPr/>
        </p:nvSpPr>
        <p:spPr>
          <a:xfrm>
            <a:off x="11030800" y="3998475"/>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8" name="Google Shape;418;g239036778f8_0_244"/>
          <p:cNvSpPr/>
          <p:nvPr/>
        </p:nvSpPr>
        <p:spPr>
          <a:xfrm>
            <a:off x="9859850" y="1698075"/>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9" name="Google Shape;419;g239036778f8_0_244"/>
          <p:cNvSpPr/>
          <p:nvPr/>
        </p:nvSpPr>
        <p:spPr>
          <a:xfrm>
            <a:off x="8469150" y="399848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0" name="Google Shape;420;g239036778f8_0_244"/>
          <p:cNvSpPr/>
          <p:nvPr/>
        </p:nvSpPr>
        <p:spPr>
          <a:xfrm>
            <a:off x="7298200" y="169808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1" name="Google Shape;421;g239036778f8_0_244"/>
          <p:cNvSpPr txBox="1"/>
          <p:nvPr/>
        </p:nvSpPr>
        <p:spPr>
          <a:xfrm>
            <a:off x="9936200" y="28767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2" name="Google Shape;422;g239036778f8_0_244"/>
          <p:cNvSpPr txBox="1"/>
          <p:nvPr/>
        </p:nvSpPr>
        <p:spPr>
          <a:xfrm>
            <a:off x="8545500" y="40269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3" name="Google Shape;423;g239036778f8_0_244"/>
          <p:cNvSpPr txBox="1"/>
          <p:nvPr/>
        </p:nvSpPr>
        <p:spPr>
          <a:xfrm>
            <a:off x="7374550" y="17265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4" name="Google Shape;424;g239036778f8_0_244"/>
          <p:cNvSpPr txBox="1"/>
          <p:nvPr/>
        </p:nvSpPr>
        <p:spPr>
          <a:xfrm>
            <a:off x="8545500" y="17265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5" name="Google Shape;425;g239036778f8_0_244"/>
          <p:cNvSpPr/>
          <p:nvPr/>
        </p:nvSpPr>
        <p:spPr>
          <a:xfrm>
            <a:off x="8469150" y="1698088"/>
            <a:ext cx="457200" cy="45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6" name="Google Shape;426;g239036778f8_0_244"/>
          <p:cNvSpPr txBox="1"/>
          <p:nvPr/>
        </p:nvSpPr>
        <p:spPr>
          <a:xfrm>
            <a:off x="7374550" y="28767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7" name="Google Shape;427;g239036778f8_0_244"/>
          <p:cNvSpPr/>
          <p:nvPr/>
        </p:nvSpPr>
        <p:spPr>
          <a:xfrm>
            <a:off x="7298200" y="2848288"/>
            <a:ext cx="457200" cy="45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8" name="Google Shape;428;g239036778f8_0_244"/>
          <p:cNvSpPr txBox="1"/>
          <p:nvPr/>
        </p:nvSpPr>
        <p:spPr>
          <a:xfrm>
            <a:off x="7374550" y="40269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29" name="Google Shape;429;g239036778f8_0_244"/>
          <p:cNvSpPr/>
          <p:nvPr/>
        </p:nvSpPr>
        <p:spPr>
          <a:xfrm>
            <a:off x="7298200" y="399848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0" name="Google Shape;430;g239036778f8_0_244"/>
          <p:cNvSpPr txBox="1"/>
          <p:nvPr/>
        </p:nvSpPr>
        <p:spPr>
          <a:xfrm>
            <a:off x="8545500" y="287678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1" name="Google Shape;431;g239036778f8_0_244"/>
          <p:cNvSpPr/>
          <p:nvPr/>
        </p:nvSpPr>
        <p:spPr>
          <a:xfrm>
            <a:off x="8469150" y="284828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32" name="Google Shape;432;g239036778f8_0_244"/>
          <p:cNvCxnSpPr>
            <a:stCxn id="425" idx="4"/>
            <a:endCxn id="431" idx="0"/>
          </p:cNvCxnSpPr>
          <p:nvPr/>
        </p:nvCxnSpPr>
        <p:spPr>
          <a:xfrm>
            <a:off x="8697750" y="2155288"/>
            <a:ext cx="0" cy="693000"/>
          </a:xfrm>
          <a:prstGeom prst="straightConnector1">
            <a:avLst/>
          </a:prstGeom>
          <a:noFill/>
          <a:ln w="9525" cap="flat" cmpd="sng">
            <a:solidFill>
              <a:srgbClr val="0000FF"/>
            </a:solidFill>
            <a:prstDash val="solid"/>
            <a:round/>
            <a:headEnd type="none" w="sm" len="sm"/>
            <a:tailEnd type="none" w="sm" len="sm"/>
          </a:ln>
        </p:spPr>
      </p:cxnSp>
      <p:cxnSp>
        <p:nvCxnSpPr>
          <p:cNvPr id="433" name="Google Shape;433;g239036778f8_0_244"/>
          <p:cNvCxnSpPr>
            <a:stCxn id="427" idx="6"/>
            <a:endCxn id="431" idx="2"/>
          </p:cNvCxnSpPr>
          <p:nvPr/>
        </p:nvCxnSpPr>
        <p:spPr>
          <a:xfrm>
            <a:off x="7755400" y="3076888"/>
            <a:ext cx="713700" cy="0"/>
          </a:xfrm>
          <a:prstGeom prst="straightConnector1">
            <a:avLst/>
          </a:prstGeom>
          <a:noFill/>
          <a:ln w="9525" cap="flat" cmpd="sng">
            <a:solidFill>
              <a:srgbClr val="FF0000"/>
            </a:solidFill>
            <a:prstDash val="solid"/>
            <a:round/>
            <a:headEnd type="none" w="sm" len="sm"/>
            <a:tailEnd type="none" w="sm" len="sm"/>
          </a:ln>
        </p:spPr>
      </p:cxnSp>
      <p:cxnSp>
        <p:nvCxnSpPr>
          <p:cNvPr id="434" name="Google Shape;434;g239036778f8_0_244"/>
          <p:cNvCxnSpPr>
            <a:stCxn id="427" idx="4"/>
            <a:endCxn id="429" idx="0"/>
          </p:cNvCxnSpPr>
          <p:nvPr/>
        </p:nvCxnSpPr>
        <p:spPr>
          <a:xfrm>
            <a:off x="7526800" y="3305488"/>
            <a:ext cx="0" cy="693000"/>
          </a:xfrm>
          <a:prstGeom prst="straightConnector1">
            <a:avLst/>
          </a:prstGeom>
          <a:noFill/>
          <a:ln w="9525" cap="flat" cmpd="sng">
            <a:solidFill>
              <a:srgbClr val="FF0000"/>
            </a:solidFill>
            <a:prstDash val="solid"/>
            <a:round/>
            <a:headEnd type="none" w="sm" len="sm"/>
            <a:tailEnd type="none" w="sm" len="sm"/>
          </a:ln>
        </p:spPr>
      </p:cxnSp>
      <p:cxnSp>
        <p:nvCxnSpPr>
          <p:cNvPr id="435" name="Google Shape;435;g239036778f8_0_244"/>
          <p:cNvCxnSpPr/>
          <p:nvPr/>
        </p:nvCxnSpPr>
        <p:spPr>
          <a:xfrm flipH="1">
            <a:off x="8108825" y="1414038"/>
            <a:ext cx="6900" cy="3462900"/>
          </a:xfrm>
          <a:prstGeom prst="straightConnector1">
            <a:avLst/>
          </a:prstGeom>
          <a:noFill/>
          <a:ln w="9525" cap="flat" cmpd="sng">
            <a:solidFill>
              <a:srgbClr val="000000"/>
            </a:solidFill>
            <a:prstDash val="dash"/>
            <a:round/>
            <a:headEnd type="none" w="sm" len="sm"/>
            <a:tailEnd type="none" w="sm" len="sm"/>
          </a:ln>
        </p:spPr>
      </p:cxnSp>
      <p:sp>
        <p:nvSpPr>
          <p:cNvPr id="436" name="Google Shape;436;g239036778f8_0_244"/>
          <p:cNvSpPr txBox="1"/>
          <p:nvPr/>
        </p:nvSpPr>
        <p:spPr>
          <a:xfrm>
            <a:off x="7102900" y="4755113"/>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37" name="Google Shape;437;g239036778f8_0_244"/>
          <p:cNvSpPr txBox="1"/>
          <p:nvPr/>
        </p:nvSpPr>
        <p:spPr>
          <a:xfrm>
            <a:off x="8273850" y="4755113"/>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38" name="Google Shape;438;g239036778f8_0_244"/>
          <p:cNvCxnSpPr>
            <a:stCxn id="431" idx="4"/>
            <a:endCxn id="419" idx="0"/>
          </p:cNvCxnSpPr>
          <p:nvPr/>
        </p:nvCxnSpPr>
        <p:spPr>
          <a:xfrm>
            <a:off x="8697750" y="3305488"/>
            <a:ext cx="0" cy="693000"/>
          </a:xfrm>
          <a:prstGeom prst="straightConnector1">
            <a:avLst/>
          </a:prstGeom>
          <a:noFill/>
          <a:ln w="9525" cap="flat" cmpd="sng">
            <a:solidFill>
              <a:srgbClr val="595959"/>
            </a:solidFill>
            <a:prstDash val="solid"/>
            <a:round/>
            <a:headEnd type="none" w="sm" len="sm"/>
            <a:tailEnd type="none" w="sm" len="sm"/>
          </a:ln>
        </p:spPr>
      </p:cxnSp>
      <p:cxnSp>
        <p:nvCxnSpPr>
          <p:cNvPr id="439" name="Google Shape;439;g239036778f8_0_244"/>
          <p:cNvCxnSpPr>
            <a:stCxn id="419" idx="6"/>
            <a:endCxn id="425" idx="6"/>
          </p:cNvCxnSpPr>
          <p:nvPr/>
        </p:nvCxnSpPr>
        <p:spPr>
          <a:xfrm rot="10800000" flipH="1">
            <a:off x="8926350" y="1926688"/>
            <a:ext cx="600" cy="2300400"/>
          </a:xfrm>
          <a:prstGeom prst="curvedConnector3">
            <a:avLst>
              <a:gd name="adj1" fmla="val 39687500"/>
            </a:avLst>
          </a:prstGeom>
          <a:noFill/>
          <a:ln w="9525" cap="flat" cmpd="sng">
            <a:solidFill>
              <a:srgbClr val="0000FF"/>
            </a:solidFill>
            <a:prstDash val="solid"/>
            <a:round/>
            <a:headEnd type="none" w="sm" len="sm"/>
            <a:tailEnd type="none" w="sm" len="sm"/>
          </a:ln>
        </p:spPr>
      </p:cxnSp>
      <p:cxnSp>
        <p:nvCxnSpPr>
          <p:cNvPr id="440" name="Google Shape;440;g239036778f8_0_244"/>
          <p:cNvCxnSpPr>
            <a:stCxn id="420" idx="2"/>
            <a:endCxn id="429" idx="2"/>
          </p:cNvCxnSpPr>
          <p:nvPr/>
        </p:nvCxnSpPr>
        <p:spPr>
          <a:xfrm>
            <a:off x="7298200" y="1926688"/>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441" name="Google Shape;441;g239036778f8_0_244"/>
          <p:cNvCxnSpPr>
            <a:stCxn id="420" idx="4"/>
            <a:endCxn id="427" idx="0"/>
          </p:cNvCxnSpPr>
          <p:nvPr/>
        </p:nvCxnSpPr>
        <p:spPr>
          <a:xfrm>
            <a:off x="7526800" y="2155288"/>
            <a:ext cx="0" cy="693000"/>
          </a:xfrm>
          <a:prstGeom prst="straightConnector1">
            <a:avLst/>
          </a:prstGeom>
          <a:noFill/>
          <a:ln w="9525" cap="flat" cmpd="sng">
            <a:solidFill>
              <a:srgbClr val="FF0000"/>
            </a:solidFill>
            <a:prstDash val="solid"/>
            <a:round/>
            <a:headEnd type="none" w="sm" len="sm"/>
            <a:tailEnd type="none" w="sm" len="sm"/>
          </a:ln>
        </p:spPr>
      </p:cxnSp>
      <p:sp>
        <p:nvSpPr>
          <p:cNvPr id="442" name="Google Shape;442;g239036778f8_0_244"/>
          <p:cNvSpPr txBox="1"/>
          <p:nvPr/>
        </p:nvSpPr>
        <p:spPr>
          <a:xfrm>
            <a:off x="1110715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3" name="Google Shape;443;g239036778f8_0_244"/>
          <p:cNvSpPr txBox="1"/>
          <p:nvPr/>
        </p:nvSpPr>
        <p:spPr>
          <a:xfrm>
            <a:off x="9936200" y="17265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4" name="Google Shape;444;g239036778f8_0_244"/>
          <p:cNvSpPr txBox="1"/>
          <p:nvPr/>
        </p:nvSpPr>
        <p:spPr>
          <a:xfrm>
            <a:off x="9936200" y="4026975"/>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5" name="Google Shape;445;g239036778f8_0_244"/>
          <p:cNvSpPr/>
          <p:nvPr/>
        </p:nvSpPr>
        <p:spPr>
          <a:xfrm>
            <a:off x="9859850" y="3998475"/>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46" name="Google Shape;446;g239036778f8_0_244"/>
          <p:cNvCxnSpPr/>
          <p:nvPr/>
        </p:nvCxnSpPr>
        <p:spPr>
          <a:xfrm flipH="1">
            <a:off x="10670475" y="1414025"/>
            <a:ext cx="6900" cy="3462900"/>
          </a:xfrm>
          <a:prstGeom prst="straightConnector1">
            <a:avLst/>
          </a:prstGeom>
          <a:noFill/>
          <a:ln w="9525" cap="flat" cmpd="sng">
            <a:solidFill>
              <a:srgbClr val="000000"/>
            </a:solidFill>
            <a:prstDash val="dash"/>
            <a:round/>
            <a:headEnd type="none" w="sm" len="sm"/>
            <a:tailEnd type="none" w="sm" len="sm"/>
          </a:ln>
        </p:spPr>
      </p:cxnSp>
      <p:sp>
        <p:nvSpPr>
          <p:cNvPr id="447" name="Google Shape;447;g239036778f8_0_244"/>
          <p:cNvSpPr txBox="1"/>
          <p:nvPr/>
        </p:nvSpPr>
        <p:spPr>
          <a:xfrm>
            <a:off x="966455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48" name="Google Shape;448;g239036778f8_0_244"/>
          <p:cNvSpPr txBox="1"/>
          <p:nvPr/>
        </p:nvSpPr>
        <p:spPr>
          <a:xfrm>
            <a:off x="10835500" y="4755100"/>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49" name="Google Shape;449;g239036778f8_0_244"/>
          <p:cNvCxnSpPr>
            <a:stCxn id="418" idx="2"/>
            <a:endCxn id="445" idx="2"/>
          </p:cNvCxnSpPr>
          <p:nvPr/>
        </p:nvCxnSpPr>
        <p:spPr>
          <a:xfrm>
            <a:off x="9859850" y="1926675"/>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450" name="Google Shape;450;g239036778f8_0_244"/>
          <p:cNvCxnSpPr>
            <a:stCxn id="416" idx="6"/>
            <a:endCxn id="412" idx="2"/>
          </p:cNvCxnSpPr>
          <p:nvPr/>
        </p:nvCxnSpPr>
        <p:spPr>
          <a:xfrm>
            <a:off x="10317050" y="3076875"/>
            <a:ext cx="713700" cy="0"/>
          </a:xfrm>
          <a:prstGeom prst="straightConnector1">
            <a:avLst/>
          </a:prstGeom>
          <a:noFill/>
          <a:ln w="9525" cap="flat" cmpd="sng">
            <a:solidFill>
              <a:srgbClr val="0000FF"/>
            </a:solidFill>
            <a:prstDash val="solid"/>
            <a:round/>
            <a:headEnd type="none" w="sm" len="sm"/>
            <a:tailEnd type="none" w="sm" len="sm"/>
          </a:ln>
        </p:spPr>
      </p:cxnSp>
      <p:sp>
        <p:nvSpPr>
          <p:cNvPr id="451" name="Google Shape;451;g239036778f8_0_244"/>
          <p:cNvSpPr/>
          <p:nvPr/>
        </p:nvSpPr>
        <p:spPr>
          <a:xfrm>
            <a:off x="9240838" y="2928075"/>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2" name="Google Shape;452;g239036778f8_0_244"/>
          <p:cNvCxnSpPr>
            <a:stCxn id="418" idx="6"/>
            <a:endCxn id="413" idx="2"/>
          </p:cNvCxnSpPr>
          <p:nvPr/>
        </p:nvCxnSpPr>
        <p:spPr>
          <a:xfrm>
            <a:off x="10317050" y="1926675"/>
            <a:ext cx="713700" cy="0"/>
          </a:xfrm>
          <a:prstGeom prst="straightConnector1">
            <a:avLst/>
          </a:prstGeom>
          <a:noFill/>
          <a:ln w="9525" cap="flat" cmpd="sng">
            <a:solidFill>
              <a:srgbClr val="FF0000"/>
            </a:solidFill>
            <a:prstDash val="solid"/>
            <a:round/>
            <a:headEnd type="none" w="sm" len="sm"/>
            <a:tailEnd type="none" w="sm" len="sm"/>
          </a:ln>
        </p:spPr>
      </p:cxnSp>
      <p:cxnSp>
        <p:nvCxnSpPr>
          <p:cNvPr id="453" name="Google Shape;453;g239036778f8_0_244"/>
          <p:cNvCxnSpPr>
            <a:endCxn id="413" idx="3"/>
          </p:cNvCxnSpPr>
          <p:nvPr/>
        </p:nvCxnSpPr>
        <p:spPr>
          <a:xfrm rot="10800000" flipH="1">
            <a:off x="10249955" y="2088320"/>
            <a:ext cx="847800" cy="1977000"/>
          </a:xfrm>
          <a:prstGeom prst="straightConnector1">
            <a:avLst/>
          </a:prstGeom>
          <a:noFill/>
          <a:ln w="9525" cap="flat" cmpd="sng">
            <a:solidFill>
              <a:srgbClr val="FF0000"/>
            </a:solidFill>
            <a:prstDash val="solid"/>
            <a:round/>
            <a:headEnd type="none" w="sm" len="sm"/>
            <a:tailEnd type="none" w="sm" len="sm"/>
          </a:ln>
        </p:spPr>
      </p:cxnSp>
      <p:cxnSp>
        <p:nvCxnSpPr>
          <p:cNvPr id="454" name="Google Shape;454;g239036778f8_0_244"/>
          <p:cNvCxnSpPr>
            <a:endCxn id="417" idx="1"/>
          </p:cNvCxnSpPr>
          <p:nvPr/>
        </p:nvCxnSpPr>
        <p:spPr>
          <a:xfrm>
            <a:off x="10249955" y="3238630"/>
            <a:ext cx="847800" cy="826800"/>
          </a:xfrm>
          <a:prstGeom prst="straightConnector1">
            <a:avLst/>
          </a:prstGeom>
          <a:noFill/>
          <a:ln w="9525" cap="flat" cmpd="sng">
            <a:solidFill>
              <a:srgbClr val="0000FF"/>
            </a:solidFill>
            <a:prstDash val="solid"/>
            <a:round/>
            <a:headEnd type="none" w="sm" len="sm"/>
            <a:tailEnd type="none" w="sm" len="sm"/>
          </a:ln>
        </p:spPr>
      </p:cxnSp>
      <p:cxnSp>
        <p:nvCxnSpPr>
          <p:cNvPr id="455" name="Google Shape;455;g239036778f8_0_244"/>
          <p:cNvCxnSpPr>
            <a:endCxn id="417" idx="0"/>
          </p:cNvCxnSpPr>
          <p:nvPr/>
        </p:nvCxnSpPr>
        <p:spPr>
          <a:xfrm>
            <a:off x="11259400" y="3305475"/>
            <a:ext cx="0" cy="693000"/>
          </a:xfrm>
          <a:prstGeom prst="straightConnector1">
            <a:avLst/>
          </a:prstGeom>
          <a:noFill/>
          <a:ln w="9525" cap="flat" cmpd="sng">
            <a:solidFill>
              <a:srgbClr val="595959"/>
            </a:solidFill>
            <a:prstDash val="solid"/>
            <a:round/>
            <a:headEnd type="none" w="sm" len="sm"/>
            <a:tailEnd type="none" w="sm" len="sm"/>
          </a:ln>
        </p:spPr>
      </p:cxnSp>
      <p:cxnSp>
        <p:nvCxnSpPr>
          <p:cNvPr id="456" name="Google Shape;456;g239036778f8_0_244"/>
          <p:cNvCxnSpPr>
            <a:endCxn id="412" idx="0"/>
          </p:cNvCxnSpPr>
          <p:nvPr/>
        </p:nvCxnSpPr>
        <p:spPr>
          <a:xfrm>
            <a:off x="11259400" y="2155275"/>
            <a:ext cx="0" cy="693000"/>
          </a:xfrm>
          <a:prstGeom prst="straightConnector1">
            <a:avLst/>
          </a:prstGeom>
          <a:noFill/>
          <a:ln w="9525" cap="flat" cmpd="sng">
            <a:solidFill>
              <a:srgbClr val="FF0000"/>
            </a:solidFill>
            <a:prstDash val="solid"/>
            <a:round/>
            <a:headEnd type="none" w="sm" len="sm"/>
            <a:tailEnd type="none" w="sm" len="sm"/>
          </a:ln>
        </p:spPr>
      </p:cxnSp>
      <p:sp>
        <p:nvSpPr>
          <p:cNvPr id="457" name="Google Shape;457;g239036778f8_0_244"/>
          <p:cNvSpPr txBox="1"/>
          <p:nvPr/>
        </p:nvSpPr>
        <p:spPr>
          <a:xfrm>
            <a:off x="7378750" y="5319375"/>
            <a:ext cx="14670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Partition after completing  the i=1</a:t>
            </a:r>
            <a:r>
              <a:rPr lang="en-US" sz="1600" b="0" i="0" u="none" strike="noStrike" cap="none"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st</a:t>
            </a: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iteration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58" name="Google Shape;458;g239036778f8_0_244"/>
          <p:cNvSpPr txBox="1"/>
          <p:nvPr/>
        </p:nvSpPr>
        <p:spPr>
          <a:xfrm>
            <a:off x="9940425" y="5319375"/>
            <a:ext cx="14670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Partition after completing  the i=2</a:t>
            </a:r>
            <a:r>
              <a:rPr lang="en-US" sz="1600" b="0" i="0" u="none" strike="noStrike" cap="none"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nd</a:t>
            </a: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iteration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4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462"/>
        <p:cNvGrpSpPr/>
        <p:nvPr/>
      </p:nvGrpSpPr>
      <p:grpSpPr>
        <a:xfrm>
          <a:off x="0" y="0"/>
          <a:ext cx="0" cy="0"/>
          <a:chOff x="0" y="0"/>
          <a:chExt cx="0" cy="0"/>
        </a:xfrm>
      </p:grpSpPr>
      <p:sp>
        <p:nvSpPr>
          <p:cNvPr id="463" name="Google Shape;463;g23959c6d954_0_108"/>
          <p:cNvSpPr txBox="1"/>
          <p:nvPr/>
        </p:nvSpPr>
        <p:spPr>
          <a:xfrm>
            <a:off x="407670" y="1508760"/>
            <a:ext cx="6503670" cy="340487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startAt="2"/>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Perform the first pass of the algorithm. </a:t>
            </a:r>
            <a:b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b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For the “i=3” iteration of the first pass: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914400" marR="0" lvl="1" indent="-342900" algn="l" rtl="0">
              <a:lnSpc>
                <a:spcPct val="100000"/>
              </a:lnSpc>
              <a:spcBef>
                <a:spcPts val="0"/>
              </a:spcBef>
              <a:spcAft>
                <a:spcPts val="0"/>
              </a:spcAft>
              <a:buClr>
                <a:srgbClr val="000000"/>
              </a:buClr>
              <a:buSzPts val="1800"/>
              <a:buFont typeface="Times New Roman" panose="02020603050405020304"/>
              <a:buAutoNum type="romanLcPeriod"/>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Update the node costs of all unfixed nodes</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Ans: </a:t>
            </a: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D(a) = 2 - 0 = 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D(b) = 1 - 2 =-1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D(c) = 1 - 1 = 0; </a:t>
            </a: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57200" marR="0" lvl="0" indent="457200" algn="l" rtl="0">
              <a:lnSpc>
                <a:spcPct val="100000"/>
              </a:lnSpc>
              <a:spcBef>
                <a:spcPts val="0"/>
              </a:spcBef>
              <a:spcAft>
                <a:spcPts val="0"/>
              </a:spcAft>
              <a:buClr>
                <a:srgbClr val="000000"/>
              </a:buClr>
              <a:buSzPts val="1800"/>
              <a:buFont typeface="Arial" panose="020B0604020202020204"/>
              <a:buNone/>
            </a:pP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D(d) = 1 - 1 = 0</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D(e) = 1 - 2 =-1; </a:t>
            </a:r>
            <a:r>
              <a:rPr lang="en-US" sz="1800" b="0" i="0" u="none" strike="sng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D(f) = 2 - 0 = 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 Find the maximum gain of swapping a pair of nodes (Δg</a:t>
            </a:r>
            <a:r>
              <a:rPr lang="en-US" sz="1800" b="0" i="1"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i</a:t>
            </a: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(c, e) = 0 -1 - 0 = -1</a:t>
            </a: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71500" marR="0" lvl="1" indent="0" algn="l" rtl="0">
              <a:lnSpc>
                <a:spcPct val="100000"/>
              </a:lnSpc>
              <a:spcBef>
                <a:spcPts val="0"/>
              </a:spcBef>
              <a:spcAft>
                <a:spcPts val="0"/>
              </a:spcAft>
              <a:buClr>
                <a:srgbClr val="000000"/>
              </a:buClr>
              <a:buSzPts val="1800"/>
              <a:buFont typeface="Times New Roman" panose="020206030504050203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iii. Swap the pair and draw the updated graph</a:t>
            </a:r>
            <a:endParaRPr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1"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Swap nodes c &amp; e</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and </a:t>
            </a:r>
            <a:r>
              <a:rPr lang="en-US" sz="1800" b="0" i="0" u="sng"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fix them</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4" name="Google Shape;464;g23959c6d954_0_10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465" name="Google Shape;465;g23959c6d954_0_10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466" name="Google Shape;466;g23959c6d954_0_108"/>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lang="en-US"/>
          </a:p>
        </p:txBody>
      </p:sp>
      <p:sp>
        <p:nvSpPr>
          <p:cNvPr id="467" name="Google Shape;467;g23959c6d954_0_108"/>
          <p:cNvSpPr txBox="1">
            <a:spLocks noGrp="1"/>
          </p:cNvSpPr>
          <p:nvPr>
            <p:ph type="title"/>
          </p:nvPr>
        </p:nvSpPr>
        <p:spPr>
          <a:xfrm>
            <a:off x="1216068" y="427613"/>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68" name="Google Shape;468;g23959c6d954_0_108"/>
          <p:cNvSpPr/>
          <p:nvPr/>
        </p:nvSpPr>
        <p:spPr>
          <a:xfrm>
            <a:off x="10701300" y="2884900"/>
            <a:ext cx="457200" cy="457200"/>
          </a:xfrm>
          <a:prstGeom prst="ellipse">
            <a:avLst/>
          </a:prstGeom>
          <a:solidFill>
            <a:srgbClr val="EEEEE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9" name="Google Shape;469;g23959c6d954_0_108"/>
          <p:cNvSpPr/>
          <p:nvPr/>
        </p:nvSpPr>
        <p:spPr>
          <a:xfrm>
            <a:off x="9530350" y="4035100"/>
            <a:ext cx="457200" cy="457200"/>
          </a:xfrm>
          <a:prstGeom prst="ellipse">
            <a:avLst/>
          </a:prstGeom>
          <a:solidFill>
            <a:srgbClr val="EEEEEE"/>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0" name="Google Shape;470;g23959c6d954_0_108"/>
          <p:cNvSpPr txBox="1"/>
          <p:nvPr/>
        </p:nvSpPr>
        <p:spPr>
          <a:xfrm>
            <a:off x="10777650" y="29134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1" name="Google Shape;471;g23959c6d954_0_108"/>
          <p:cNvSpPr/>
          <p:nvPr/>
        </p:nvSpPr>
        <p:spPr>
          <a:xfrm>
            <a:off x="10701300" y="17347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2" name="Google Shape;472;g23959c6d954_0_108"/>
          <p:cNvSpPr txBox="1"/>
          <p:nvPr/>
        </p:nvSpPr>
        <p:spPr>
          <a:xfrm>
            <a:off x="10777650" y="17632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3" name="Google Shape;473;g23959c6d954_0_108"/>
          <p:cNvSpPr txBox="1"/>
          <p:nvPr/>
        </p:nvSpPr>
        <p:spPr>
          <a:xfrm>
            <a:off x="9606700" y="40636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4" name="Google Shape;474;g23959c6d954_0_108"/>
          <p:cNvSpPr/>
          <p:nvPr/>
        </p:nvSpPr>
        <p:spPr>
          <a:xfrm>
            <a:off x="9125425" y="3033288"/>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5" name="Google Shape;475;g23959c6d954_0_108"/>
          <p:cNvSpPr/>
          <p:nvPr/>
        </p:nvSpPr>
        <p:spPr>
          <a:xfrm>
            <a:off x="8491438" y="2884900"/>
            <a:ext cx="457200" cy="4572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6" name="Google Shape;476;g23959c6d954_0_108"/>
          <p:cNvSpPr/>
          <p:nvPr/>
        </p:nvSpPr>
        <p:spPr>
          <a:xfrm>
            <a:off x="8491438" y="17347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7" name="Google Shape;477;g23959c6d954_0_108"/>
          <p:cNvSpPr txBox="1"/>
          <p:nvPr/>
        </p:nvSpPr>
        <p:spPr>
          <a:xfrm>
            <a:off x="8567788" y="17632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8" name="Google Shape;478;g23959c6d954_0_108"/>
          <p:cNvSpPr txBox="1"/>
          <p:nvPr/>
        </p:nvSpPr>
        <p:spPr>
          <a:xfrm>
            <a:off x="8567788" y="29134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79" name="Google Shape;479;g23959c6d954_0_108"/>
          <p:cNvSpPr/>
          <p:nvPr/>
        </p:nvSpPr>
        <p:spPr>
          <a:xfrm>
            <a:off x="7320488" y="28849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0" name="Google Shape;480;g23959c6d954_0_108"/>
          <p:cNvSpPr/>
          <p:nvPr/>
        </p:nvSpPr>
        <p:spPr>
          <a:xfrm>
            <a:off x="8491438" y="40351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1" name="Google Shape;481;g23959c6d954_0_108"/>
          <p:cNvSpPr/>
          <p:nvPr/>
        </p:nvSpPr>
        <p:spPr>
          <a:xfrm>
            <a:off x="7320488" y="17347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2" name="Google Shape;482;g23959c6d954_0_108"/>
          <p:cNvSpPr txBox="1"/>
          <p:nvPr/>
        </p:nvSpPr>
        <p:spPr>
          <a:xfrm>
            <a:off x="7396838" y="29134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3" name="Google Shape;483;g23959c6d954_0_108"/>
          <p:cNvSpPr txBox="1"/>
          <p:nvPr/>
        </p:nvSpPr>
        <p:spPr>
          <a:xfrm>
            <a:off x="8567788" y="40636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4" name="Google Shape;484;g23959c6d954_0_108"/>
          <p:cNvSpPr txBox="1"/>
          <p:nvPr/>
        </p:nvSpPr>
        <p:spPr>
          <a:xfrm>
            <a:off x="7396838" y="17632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5" name="Google Shape;485;g23959c6d954_0_108"/>
          <p:cNvSpPr txBox="1"/>
          <p:nvPr/>
        </p:nvSpPr>
        <p:spPr>
          <a:xfrm>
            <a:off x="7396838" y="40636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6" name="Google Shape;486;g23959c6d954_0_108"/>
          <p:cNvSpPr/>
          <p:nvPr/>
        </p:nvSpPr>
        <p:spPr>
          <a:xfrm>
            <a:off x="7320488" y="4035100"/>
            <a:ext cx="457200" cy="4572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87" name="Google Shape;487;g23959c6d954_0_108"/>
          <p:cNvCxnSpPr/>
          <p:nvPr/>
        </p:nvCxnSpPr>
        <p:spPr>
          <a:xfrm flipH="1">
            <a:off x="8131113" y="1450650"/>
            <a:ext cx="6900" cy="3462900"/>
          </a:xfrm>
          <a:prstGeom prst="straightConnector1">
            <a:avLst/>
          </a:prstGeom>
          <a:noFill/>
          <a:ln w="9525" cap="flat" cmpd="sng">
            <a:solidFill>
              <a:srgbClr val="000000"/>
            </a:solidFill>
            <a:prstDash val="dash"/>
            <a:round/>
            <a:headEnd type="none" w="sm" len="sm"/>
            <a:tailEnd type="none" w="sm" len="sm"/>
          </a:ln>
        </p:spPr>
      </p:cxnSp>
      <p:sp>
        <p:nvSpPr>
          <p:cNvPr id="488" name="Google Shape;488;g23959c6d954_0_108"/>
          <p:cNvSpPr txBox="1"/>
          <p:nvPr/>
        </p:nvSpPr>
        <p:spPr>
          <a:xfrm>
            <a:off x="7125188" y="4791725"/>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89" name="Google Shape;489;g23959c6d954_0_108"/>
          <p:cNvSpPr txBox="1"/>
          <p:nvPr/>
        </p:nvSpPr>
        <p:spPr>
          <a:xfrm>
            <a:off x="8296138" y="4791725"/>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90" name="Google Shape;490;g23959c6d954_0_108"/>
          <p:cNvCxnSpPr>
            <a:stCxn id="481" idx="2"/>
            <a:endCxn id="486" idx="2"/>
          </p:cNvCxnSpPr>
          <p:nvPr/>
        </p:nvCxnSpPr>
        <p:spPr>
          <a:xfrm>
            <a:off x="7320488" y="1963300"/>
            <a:ext cx="600" cy="2300400"/>
          </a:xfrm>
          <a:prstGeom prst="curvedConnector3">
            <a:avLst>
              <a:gd name="adj1" fmla="val -39687500"/>
            </a:avLst>
          </a:prstGeom>
          <a:noFill/>
          <a:ln w="9525" cap="flat" cmpd="sng">
            <a:solidFill>
              <a:srgbClr val="FF0000"/>
            </a:solidFill>
            <a:prstDash val="solid"/>
            <a:round/>
            <a:headEnd type="none" w="sm" len="sm"/>
            <a:tailEnd type="none" w="sm" len="sm"/>
          </a:ln>
        </p:spPr>
      </p:cxnSp>
      <p:cxnSp>
        <p:nvCxnSpPr>
          <p:cNvPr id="491" name="Google Shape;491;g23959c6d954_0_108"/>
          <p:cNvCxnSpPr>
            <a:stCxn id="479" idx="6"/>
            <a:endCxn id="475" idx="2"/>
          </p:cNvCxnSpPr>
          <p:nvPr/>
        </p:nvCxnSpPr>
        <p:spPr>
          <a:xfrm>
            <a:off x="7777688" y="3113500"/>
            <a:ext cx="713700" cy="0"/>
          </a:xfrm>
          <a:prstGeom prst="straightConnector1">
            <a:avLst/>
          </a:prstGeom>
          <a:noFill/>
          <a:ln w="9525" cap="flat" cmpd="sng">
            <a:solidFill>
              <a:srgbClr val="0000FF"/>
            </a:solidFill>
            <a:prstDash val="solid"/>
            <a:round/>
            <a:headEnd type="none" w="sm" len="sm"/>
            <a:tailEnd type="none" w="sm" len="sm"/>
          </a:ln>
        </p:spPr>
      </p:cxnSp>
      <p:cxnSp>
        <p:nvCxnSpPr>
          <p:cNvPr id="492" name="Google Shape;492;g23959c6d954_0_108"/>
          <p:cNvCxnSpPr>
            <a:stCxn id="481" idx="6"/>
            <a:endCxn id="476" idx="2"/>
          </p:cNvCxnSpPr>
          <p:nvPr/>
        </p:nvCxnSpPr>
        <p:spPr>
          <a:xfrm>
            <a:off x="7777688" y="1963300"/>
            <a:ext cx="713700" cy="0"/>
          </a:xfrm>
          <a:prstGeom prst="straightConnector1">
            <a:avLst/>
          </a:prstGeom>
          <a:noFill/>
          <a:ln w="9525" cap="flat" cmpd="sng">
            <a:solidFill>
              <a:srgbClr val="595959"/>
            </a:solidFill>
            <a:prstDash val="solid"/>
            <a:round/>
            <a:headEnd type="none" w="sm" len="sm"/>
            <a:tailEnd type="none" w="sm" len="sm"/>
          </a:ln>
        </p:spPr>
      </p:cxnSp>
      <p:cxnSp>
        <p:nvCxnSpPr>
          <p:cNvPr id="493" name="Google Shape;493;g23959c6d954_0_108"/>
          <p:cNvCxnSpPr>
            <a:endCxn id="476" idx="3"/>
          </p:cNvCxnSpPr>
          <p:nvPr/>
        </p:nvCxnSpPr>
        <p:spPr>
          <a:xfrm rot="10800000" flipH="1">
            <a:off x="7710593" y="2124945"/>
            <a:ext cx="847800" cy="1977000"/>
          </a:xfrm>
          <a:prstGeom prst="straightConnector1">
            <a:avLst/>
          </a:prstGeom>
          <a:noFill/>
          <a:ln w="9525" cap="flat" cmpd="sng">
            <a:solidFill>
              <a:srgbClr val="FF0000"/>
            </a:solidFill>
            <a:prstDash val="solid"/>
            <a:round/>
            <a:headEnd type="none" w="sm" len="sm"/>
            <a:tailEnd type="none" w="sm" len="sm"/>
          </a:ln>
        </p:spPr>
      </p:cxnSp>
      <p:cxnSp>
        <p:nvCxnSpPr>
          <p:cNvPr id="494" name="Google Shape;494;g23959c6d954_0_108"/>
          <p:cNvCxnSpPr>
            <a:endCxn id="480" idx="1"/>
          </p:cNvCxnSpPr>
          <p:nvPr/>
        </p:nvCxnSpPr>
        <p:spPr>
          <a:xfrm>
            <a:off x="7710593" y="3275255"/>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495" name="Google Shape;495;g23959c6d954_0_108"/>
          <p:cNvCxnSpPr>
            <a:endCxn id="480" idx="0"/>
          </p:cNvCxnSpPr>
          <p:nvPr/>
        </p:nvCxnSpPr>
        <p:spPr>
          <a:xfrm>
            <a:off x="8720038" y="3342100"/>
            <a:ext cx="0" cy="693000"/>
          </a:xfrm>
          <a:prstGeom prst="straightConnector1">
            <a:avLst/>
          </a:prstGeom>
          <a:noFill/>
          <a:ln w="9525" cap="flat" cmpd="sng">
            <a:solidFill>
              <a:srgbClr val="0000FF"/>
            </a:solidFill>
            <a:prstDash val="solid"/>
            <a:round/>
            <a:headEnd type="none" w="sm" len="sm"/>
            <a:tailEnd type="none" w="sm" len="sm"/>
          </a:ln>
        </p:spPr>
      </p:cxnSp>
      <p:cxnSp>
        <p:nvCxnSpPr>
          <p:cNvPr id="496" name="Google Shape;496;g23959c6d954_0_108"/>
          <p:cNvCxnSpPr>
            <a:endCxn id="475" idx="0"/>
          </p:cNvCxnSpPr>
          <p:nvPr/>
        </p:nvCxnSpPr>
        <p:spPr>
          <a:xfrm>
            <a:off x="8720038" y="2191900"/>
            <a:ext cx="0" cy="693000"/>
          </a:xfrm>
          <a:prstGeom prst="straightConnector1">
            <a:avLst/>
          </a:prstGeom>
          <a:noFill/>
          <a:ln w="9525" cap="flat" cmpd="sng">
            <a:solidFill>
              <a:srgbClr val="0000FF"/>
            </a:solidFill>
            <a:prstDash val="solid"/>
            <a:round/>
            <a:headEnd type="none" w="sm" len="sm"/>
            <a:tailEnd type="none" w="sm" len="sm"/>
          </a:ln>
        </p:spPr>
      </p:cxnSp>
      <p:sp>
        <p:nvSpPr>
          <p:cNvPr id="497" name="Google Shape;497;g23959c6d954_0_108"/>
          <p:cNvSpPr/>
          <p:nvPr/>
        </p:nvSpPr>
        <p:spPr>
          <a:xfrm>
            <a:off x="9530350" y="28849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8" name="Google Shape;498;g23959c6d954_0_108"/>
          <p:cNvSpPr/>
          <p:nvPr/>
        </p:nvSpPr>
        <p:spPr>
          <a:xfrm>
            <a:off x="10701300" y="40351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99" name="Google Shape;499;g23959c6d954_0_108"/>
          <p:cNvSpPr/>
          <p:nvPr/>
        </p:nvSpPr>
        <p:spPr>
          <a:xfrm>
            <a:off x="9530350" y="1734700"/>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0" name="Google Shape;500;g23959c6d954_0_108"/>
          <p:cNvSpPr txBox="1"/>
          <p:nvPr/>
        </p:nvSpPr>
        <p:spPr>
          <a:xfrm>
            <a:off x="9606700" y="29134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1" name="Google Shape;501;g23959c6d954_0_108"/>
          <p:cNvSpPr txBox="1"/>
          <p:nvPr/>
        </p:nvSpPr>
        <p:spPr>
          <a:xfrm>
            <a:off x="10777650" y="40636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2" name="Google Shape;502;g23959c6d954_0_108"/>
          <p:cNvSpPr txBox="1"/>
          <p:nvPr/>
        </p:nvSpPr>
        <p:spPr>
          <a:xfrm>
            <a:off x="9606700" y="1763200"/>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3" name="Google Shape;503;g23959c6d954_0_108"/>
          <p:cNvCxnSpPr/>
          <p:nvPr/>
        </p:nvCxnSpPr>
        <p:spPr>
          <a:xfrm flipH="1">
            <a:off x="10340975" y="1450650"/>
            <a:ext cx="6900" cy="3462900"/>
          </a:xfrm>
          <a:prstGeom prst="straightConnector1">
            <a:avLst/>
          </a:prstGeom>
          <a:noFill/>
          <a:ln w="9525" cap="flat" cmpd="sng">
            <a:solidFill>
              <a:srgbClr val="000000"/>
            </a:solidFill>
            <a:prstDash val="dash"/>
            <a:round/>
            <a:headEnd type="none" w="sm" len="sm"/>
            <a:tailEnd type="none" w="sm" len="sm"/>
          </a:ln>
        </p:spPr>
      </p:cxnSp>
      <p:sp>
        <p:nvSpPr>
          <p:cNvPr id="504" name="Google Shape;504;g23959c6d954_0_108"/>
          <p:cNvSpPr txBox="1"/>
          <p:nvPr/>
        </p:nvSpPr>
        <p:spPr>
          <a:xfrm>
            <a:off x="9335050" y="4791725"/>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X</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05" name="Google Shape;505;g23959c6d954_0_108"/>
          <p:cNvSpPr txBox="1"/>
          <p:nvPr/>
        </p:nvSpPr>
        <p:spPr>
          <a:xfrm>
            <a:off x="10506000" y="4791725"/>
            <a:ext cx="847800" cy="615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Partition Y</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06" name="Google Shape;506;g23959c6d954_0_108"/>
          <p:cNvCxnSpPr>
            <a:stCxn id="499" idx="6"/>
            <a:endCxn id="471" idx="2"/>
          </p:cNvCxnSpPr>
          <p:nvPr/>
        </p:nvCxnSpPr>
        <p:spPr>
          <a:xfrm>
            <a:off x="9987550" y="1963300"/>
            <a:ext cx="713700" cy="0"/>
          </a:xfrm>
          <a:prstGeom prst="straightConnector1">
            <a:avLst/>
          </a:prstGeom>
          <a:noFill/>
          <a:ln w="9525" cap="flat" cmpd="sng">
            <a:solidFill>
              <a:srgbClr val="595959"/>
            </a:solidFill>
            <a:prstDash val="solid"/>
            <a:round/>
            <a:headEnd type="none" w="sm" len="sm"/>
            <a:tailEnd type="none" w="sm" len="sm"/>
          </a:ln>
        </p:spPr>
      </p:cxnSp>
      <p:cxnSp>
        <p:nvCxnSpPr>
          <p:cNvPr id="507" name="Google Shape;507;g23959c6d954_0_108"/>
          <p:cNvCxnSpPr>
            <a:endCxn id="498" idx="1"/>
          </p:cNvCxnSpPr>
          <p:nvPr/>
        </p:nvCxnSpPr>
        <p:spPr>
          <a:xfrm>
            <a:off x="9920455" y="3275255"/>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508" name="Google Shape;508;g23959c6d954_0_108"/>
          <p:cNvCxnSpPr>
            <a:endCxn id="497" idx="4"/>
          </p:cNvCxnSpPr>
          <p:nvPr/>
        </p:nvCxnSpPr>
        <p:spPr>
          <a:xfrm rot="10800000">
            <a:off x="9758950" y="3342100"/>
            <a:ext cx="0" cy="693000"/>
          </a:xfrm>
          <a:prstGeom prst="straightConnector1">
            <a:avLst/>
          </a:prstGeom>
          <a:noFill/>
          <a:ln w="9525" cap="flat" cmpd="sng">
            <a:solidFill>
              <a:srgbClr val="FF0000"/>
            </a:solidFill>
            <a:prstDash val="solid"/>
            <a:round/>
            <a:headEnd type="none" w="sm" len="sm"/>
            <a:tailEnd type="none" w="sm" len="sm"/>
          </a:ln>
        </p:spPr>
      </p:cxnSp>
      <p:cxnSp>
        <p:nvCxnSpPr>
          <p:cNvPr id="509" name="Google Shape;509;g23959c6d954_0_108"/>
          <p:cNvCxnSpPr>
            <a:stCxn id="469" idx="6"/>
            <a:endCxn id="498" idx="2"/>
          </p:cNvCxnSpPr>
          <p:nvPr/>
        </p:nvCxnSpPr>
        <p:spPr>
          <a:xfrm>
            <a:off x="9987550" y="4263700"/>
            <a:ext cx="713700" cy="0"/>
          </a:xfrm>
          <a:prstGeom prst="straightConnector1">
            <a:avLst/>
          </a:prstGeom>
          <a:noFill/>
          <a:ln w="9525" cap="flat" cmpd="sng">
            <a:solidFill>
              <a:srgbClr val="FF0000"/>
            </a:solidFill>
            <a:prstDash val="solid"/>
            <a:round/>
            <a:headEnd type="none" w="sm" len="sm"/>
            <a:tailEnd type="none" w="sm" len="sm"/>
          </a:ln>
        </p:spPr>
      </p:cxnSp>
      <p:cxnSp>
        <p:nvCxnSpPr>
          <p:cNvPr id="510" name="Google Shape;510;g23959c6d954_0_108"/>
          <p:cNvCxnSpPr>
            <a:stCxn id="469" idx="7"/>
            <a:endCxn id="471" idx="3"/>
          </p:cNvCxnSpPr>
          <p:nvPr/>
        </p:nvCxnSpPr>
        <p:spPr>
          <a:xfrm rot="10800000" flipH="1">
            <a:off x="9920595" y="2125055"/>
            <a:ext cx="847800" cy="1977000"/>
          </a:xfrm>
          <a:prstGeom prst="straightConnector1">
            <a:avLst/>
          </a:prstGeom>
          <a:noFill/>
          <a:ln w="9525" cap="flat" cmpd="sng">
            <a:solidFill>
              <a:srgbClr val="FF0000"/>
            </a:solidFill>
            <a:prstDash val="solid"/>
            <a:round/>
            <a:headEnd type="none" w="sm" len="sm"/>
            <a:tailEnd type="none" w="sm" len="sm"/>
          </a:ln>
        </p:spPr>
      </p:cxnSp>
      <p:cxnSp>
        <p:nvCxnSpPr>
          <p:cNvPr id="511" name="Google Shape;511;g23959c6d954_0_108"/>
          <p:cNvCxnSpPr>
            <a:endCxn id="468" idx="0"/>
          </p:cNvCxnSpPr>
          <p:nvPr/>
        </p:nvCxnSpPr>
        <p:spPr>
          <a:xfrm>
            <a:off x="10929900" y="2191900"/>
            <a:ext cx="0" cy="693000"/>
          </a:xfrm>
          <a:prstGeom prst="straightConnector1">
            <a:avLst/>
          </a:prstGeom>
          <a:noFill/>
          <a:ln w="9525" cap="flat" cmpd="sng">
            <a:solidFill>
              <a:srgbClr val="0000FF"/>
            </a:solidFill>
            <a:prstDash val="solid"/>
            <a:round/>
            <a:headEnd type="none" w="sm" len="sm"/>
            <a:tailEnd type="none" w="sm" len="sm"/>
          </a:ln>
        </p:spPr>
      </p:cxnSp>
      <p:cxnSp>
        <p:nvCxnSpPr>
          <p:cNvPr id="512" name="Google Shape;512;g23959c6d954_0_108"/>
          <p:cNvCxnSpPr>
            <a:endCxn id="468" idx="1"/>
          </p:cNvCxnSpPr>
          <p:nvPr/>
        </p:nvCxnSpPr>
        <p:spPr>
          <a:xfrm>
            <a:off x="9920455" y="2125055"/>
            <a:ext cx="847800" cy="826800"/>
          </a:xfrm>
          <a:prstGeom prst="straightConnector1">
            <a:avLst/>
          </a:prstGeom>
          <a:noFill/>
          <a:ln w="9525" cap="flat" cmpd="sng">
            <a:solidFill>
              <a:srgbClr val="0000FF"/>
            </a:solidFill>
            <a:prstDash val="solid"/>
            <a:round/>
            <a:headEnd type="none" w="sm" len="sm"/>
            <a:tailEnd type="none" w="sm" len="sm"/>
          </a:ln>
        </p:spPr>
      </p:cxnSp>
      <p:sp>
        <p:nvSpPr>
          <p:cNvPr id="513" name="Google Shape;513;g23959c6d954_0_108"/>
          <p:cNvSpPr txBox="1"/>
          <p:nvPr/>
        </p:nvSpPr>
        <p:spPr>
          <a:xfrm>
            <a:off x="7401075" y="5319375"/>
            <a:ext cx="14670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Partition after completing  the i=2</a:t>
            </a:r>
            <a:r>
              <a:rPr lang="en-US" sz="1600" b="0" i="0" u="none" strike="noStrike" cap="none"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nd</a:t>
            </a: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iteration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14" name="Google Shape;514;g23959c6d954_0_108"/>
          <p:cNvSpPr txBox="1"/>
          <p:nvPr/>
        </p:nvSpPr>
        <p:spPr>
          <a:xfrm>
            <a:off x="9611000" y="5319375"/>
            <a:ext cx="1467000" cy="923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Partition after completing  the i=3</a:t>
            </a:r>
            <a:r>
              <a:rPr lang="en-US" sz="1600" b="0" i="0" u="none" strike="noStrike" cap="none" baseline="30000">
                <a:solidFill>
                  <a:srgbClr val="000000"/>
                </a:solidFill>
                <a:latin typeface="Times New Roman" panose="02020603050405020304"/>
                <a:ea typeface="Times New Roman" panose="02020603050405020304"/>
                <a:cs typeface="Times New Roman" panose="02020603050405020304"/>
                <a:sym typeface="Times New Roman" panose="02020603050405020304"/>
              </a:rPr>
              <a:t>rd</a:t>
            </a:r>
            <a:r>
              <a:rPr lang="en-US"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iteration</a:t>
            </a:r>
            <a:endParaRPr sz="16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518"/>
        <p:cNvGrpSpPr/>
        <p:nvPr/>
      </p:nvGrpSpPr>
      <p:grpSpPr>
        <a:xfrm>
          <a:off x="0" y="0"/>
          <a:ext cx="0" cy="0"/>
          <a:chOff x="0" y="0"/>
          <a:chExt cx="0" cy="0"/>
        </a:xfrm>
      </p:grpSpPr>
      <p:sp>
        <p:nvSpPr>
          <p:cNvPr id="519" name="Google Shape;519;g23959c6d954_0_216"/>
          <p:cNvSpPr txBox="1"/>
          <p:nvPr/>
        </p:nvSpPr>
        <p:spPr>
          <a:xfrm>
            <a:off x="1216075" y="4509250"/>
            <a:ext cx="10137600" cy="1847100"/>
          </a:xfrm>
          <a:prstGeom prst="rect">
            <a:avLst/>
          </a:prstGeom>
          <a:noFill/>
          <a:ln w="9525" cap="flat" cmpd="sng">
            <a:solidFill>
              <a:srgbClr val="DDDDDD"/>
            </a:solidFill>
            <a:prstDash val="solid"/>
            <a:round/>
            <a:headEnd type="none" w="sm" len="sm"/>
            <a:tailEnd type="none" w="sm" len="sm"/>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startAt="3"/>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Finish the first pass by computing the maximum positive gain, G</a:t>
            </a:r>
            <a:r>
              <a:rPr lang="en-US" sz="1800" b="0" i="0" u="none" strike="noStrike" cap="none" baseline="-25000">
                <a:solidFill>
                  <a:srgbClr val="CC0000"/>
                </a:solidFill>
                <a:latin typeface="Times New Roman" panose="02020603050405020304"/>
                <a:ea typeface="Times New Roman" panose="02020603050405020304"/>
                <a:cs typeface="Times New Roman" panose="02020603050405020304"/>
                <a:sym typeface="Times New Roman" panose="02020603050405020304"/>
              </a:rPr>
              <a:t>m</a:t>
            </a: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 Suggest how many swaps should be actually executed in the first pass.</a:t>
            </a:r>
            <a:endParaRPr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1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 Δg</a:t>
            </a:r>
            <a:r>
              <a:rPr lang="en-US" sz="1800" b="0" i="0" u="none" strike="noStrike" cap="none" baseline="-25000">
                <a:solidFill>
                  <a:srgbClr val="DDDDDD"/>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DDDDDD"/>
                </a:solidFill>
                <a:latin typeface="Times New Roman" panose="02020603050405020304"/>
                <a:ea typeface="Times New Roman" panose="02020603050405020304"/>
                <a:cs typeface="Times New Roman" panose="02020603050405020304"/>
                <a:sym typeface="Times New Roman" panose="02020603050405020304"/>
              </a:rPr>
              <a:t>3</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4 </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- 4 + 0</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a:t>
            </a:r>
            <a:r>
              <a:rPr lang="en-US"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4</a:t>
            </a:r>
            <a:endParaRPr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1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 Δg</a:t>
            </a:r>
            <a:r>
              <a:rPr lang="en-US" sz="1800" b="0" i="0" u="none" strike="noStrike" cap="none" baseline="-25000">
                <a:solidFill>
                  <a:srgbClr val="DDDDDD"/>
                </a:solidFill>
                <a:latin typeface="Times New Roman" panose="02020603050405020304"/>
                <a:ea typeface="Times New Roman" panose="02020603050405020304"/>
                <a:cs typeface="Times New Roman" panose="02020603050405020304"/>
                <a:sym typeface="Times New Roman" panose="02020603050405020304"/>
              </a:rPr>
              <a:t>3</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4 - 3 </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+ 0</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1</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chemeClr val="dk1"/>
              </a:buClr>
              <a:buSzPts val="11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2</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3</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 4 - 3 </a:t>
            </a:r>
            <a:r>
              <a:rPr lang="en-US" sz="1800" b="0" i="0" u="none" strike="noStrike" cap="none">
                <a:solidFill>
                  <a:srgbClr val="DDDDDD"/>
                </a:solidFill>
                <a:latin typeface="Times New Roman" panose="02020603050405020304"/>
                <a:ea typeface="Times New Roman" panose="02020603050405020304"/>
                <a:cs typeface="Times New Roman" panose="02020603050405020304"/>
                <a:sym typeface="Times New Roman" panose="02020603050405020304"/>
              </a:rPr>
              <a:t>+</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- 1 = 0</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Hence,</a:t>
            </a:r>
            <a:r>
              <a:rPr lang="en-US"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 maximum positive gain</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is achieved </a:t>
            </a:r>
            <a:r>
              <a:rPr lang="en-US" sz="1800" b="0" i="0" u="none" strike="noStrike" cap="none">
                <a:solidFill>
                  <a:srgbClr val="000000"/>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for m = 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Only the swap for Δg</a:t>
            </a:r>
            <a:r>
              <a:rPr lang="en-US" sz="1800" b="0" i="0" u="none" strike="noStrike" cap="none" baseline="-25000">
                <a:solidFill>
                  <a:srgbClr val="000000"/>
                </a:solidFill>
                <a:latin typeface="Times New Roman" panose="02020603050405020304"/>
                <a:ea typeface="Times New Roman" panose="02020603050405020304"/>
                <a:cs typeface="Times New Roman" panose="02020603050405020304"/>
                <a:sym typeface="Times New Roman" panose="02020603050405020304"/>
              </a:rPr>
              <a:t>1</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or</a:t>
            </a:r>
            <a:r>
              <a:rPr lang="en-US" sz="1800" b="0" i="0" u="none" strike="noStrike" cap="none">
                <a:solidFill>
                  <a:srgbClr val="000000"/>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 (a, f) should be executed.</a:t>
            </a: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endParaRPr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0" name="Google Shape;520;g23959c6d954_0_21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521" name="Google Shape;521;g23959c6d954_0_21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522" name="Google Shape;522;g23959c6d954_0_21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25</a:t>
            </a:fld>
            <a:endParaRPr lang="en-US"/>
          </a:p>
        </p:txBody>
      </p:sp>
      <p:sp>
        <p:nvSpPr>
          <p:cNvPr id="523" name="Google Shape;523;g23959c6d954_0_216"/>
          <p:cNvSpPr txBox="1">
            <a:spLocks noGrp="1"/>
          </p:cNvSpPr>
          <p:nvPr>
            <p:ph type="title"/>
          </p:nvPr>
        </p:nvSpPr>
        <p:spPr>
          <a:xfrm>
            <a:off x="1216068" y="427613"/>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24" name="Google Shape;524;g23959c6d954_0_216"/>
          <p:cNvSpPr/>
          <p:nvPr/>
        </p:nvSpPr>
        <p:spPr>
          <a:xfrm>
            <a:off x="936443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5" name="Google Shape;525;g23959c6d954_0_216"/>
          <p:cNvSpPr/>
          <p:nvPr/>
        </p:nvSpPr>
        <p:spPr>
          <a:xfrm>
            <a:off x="819348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6" name="Google Shape;526;g23959c6d954_0_216"/>
          <p:cNvSpPr txBox="1"/>
          <p:nvPr/>
        </p:nvSpPr>
        <p:spPr>
          <a:xfrm>
            <a:off x="944078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7" name="Google Shape;527;g23959c6d954_0_216"/>
          <p:cNvSpPr/>
          <p:nvPr/>
        </p:nvSpPr>
        <p:spPr>
          <a:xfrm>
            <a:off x="936443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8" name="Google Shape;528;g23959c6d954_0_216"/>
          <p:cNvSpPr txBox="1"/>
          <p:nvPr/>
        </p:nvSpPr>
        <p:spPr>
          <a:xfrm>
            <a:off x="944078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29" name="Google Shape;529;g23959c6d954_0_216"/>
          <p:cNvSpPr txBox="1"/>
          <p:nvPr/>
        </p:nvSpPr>
        <p:spPr>
          <a:xfrm>
            <a:off x="826983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0" name="Google Shape;530;g23959c6d954_0_216"/>
          <p:cNvSpPr/>
          <p:nvPr/>
        </p:nvSpPr>
        <p:spPr>
          <a:xfrm>
            <a:off x="4157188" y="379953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1" name="Google Shape;531;g23959c6d954_0_216"/>
          <p:cNvSpPr/>
          <p:nvPr/>
        </p:nvSpPr>
        <p:spPr>
          <a:xfrm>
            <a:off x="2986238" y="149913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2" name="Google Shape;532;g23959c6d954_0_216"/>
          <p:cNvSpPr txBox="1"/>
          <p:nvPr/>
        </p:nvSpPr>
        <p:spPr>
          <a:xfrm>
            <a:off x="4233538" y="38280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3" name="Google Shape;533;g23959c6d954_0_216"/>
          <p:cNvSpPr txBox="1"/>
          <p:nvPr/>
        </p:nvSpPr>
        <p:spPr>
          <a:xfrm>
            <a:off x="3062588" y="15276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4" name="Google Shape;534;g23959c6d954_0_216"/>
          <p:cNvSpPr txBox="1"/>
          <p:nvPr/>
        </p:nvSpPr>
        <p:spPr>
          <a:xfrm>
            <a:off x="4233538" y="15276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5" name="Google Shape;535;g23959c6d954_0_216"/>
          <p:cNvSpPr/>
          <p:nvPr/>
        </p:nvSpPr>
        <p:spPr>
          <a:xfrm>
            <a:off x="4157188" y="14991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6" name="Google Shape;536;g23959c6d954_0_216"/>
          <p:cNvSpPr txBox="1"/>
          <p:nvPr/>
        </p:nvSpPr>
        <p:spPr>
          <a:xfrm>
            <a:off x="3062588" y="26778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7" name="Google Shape;537;g23959c6d954_0_216"/>
          <p:cNvSpPr/>
          <p:nvPr/>
        </p:nvSpPr>
        <p:spPr>
          <a:xfrm>
            <a:off x="2986238" y="26493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8" name="Google Shape;538;g23959c6d954_0_216"/>
          <p:cNvSpPr txBox="1"/>
          <p:nvPr/>
        </p:nvSpPr>
        <p:spPr>
          <a:xfrm>
            <a:off x="3062588" y="38280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39" name="Google Shape;539;g23959c6d954_0_216"/>
          <p:cNvSpPr/>
          <p:nvPr/>
        </p:nvSpPr>
        <p:spPr>
          <a:xfrm>
            <a:off x="2986238" y="37995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0" name="Google Shape;540;g23959c6d954_0_216"/>
          <p:cNvSpPr txBox="1"/>
          <p:nvPr/>
        </p:nvSpPr>
        <p:spPr>
          <a:xfrm>
            <a:off x="4233538" y="26778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41" name="Google Shape;541;g23959c6d954_0_216"/>
          <p:cNvSpPr/>
          <p:nvPr/>
        </p:nvSpPr>
        <p:spPr>
          <a:xfrm>
            <a:off x="4157188" y="26493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42" name="Google Shape;542;g23959c6d954_0_216"/>
          <p:cNvCxnSpPr>
            <a:stCxn id="535" idx="4"/>
            <a:endCxn id="541" idx="0"/>
          </p:cNvCxnSpPr>
          <p:nvPr/>
        </p:nvCxnSpPr>
        <p:spPr>
          <a:xfrm>
            <a:off x="4385788" y="1956338"/>
            <a:ext cx="0" cy="693000"/>
          </a:xfrm>
          <a:prstGeom prst="straightConnector1">
            <a:avLst/>
          </a:prstGeom>
          <a:noFill/>
          <a:ln w="9525" cap="flat" cmpd="sng">
            <a:solidFill>
              <a:srgbClr val="595959"/>
            </a:solidFill>
            <a:prstDash val="solid"/>
            <a:round/>
            <a:headEnd type="none" w="sm" len="sm"/>
            <a:tailEnd type="none" w="sm" len="sm"/>
          </a:ln>
        </p:spPr>
      </p:cxnSp>
      <p:cxnSp>
        <p:nvCxnSpPr>
          <p:cNvPr id="543" name="Google Shape;543;g23959c6d954_0_216"/>
          <p:cNvCxnSpPr>
            <a:stCxn id="537" idx="6"/>
            <a:endCxn id="541" idx="2"/>
          </p:cNvCxnSpPr>
          <p:nvPr/>
        </p:nvCxnSpPr>
        <p:spPr>
          <a:xfrm>
            <a:off x="3443438" y="2877938"/>
            <a:ext cx="713700" cy="0"/>
          </a:xfrm>
          <a:prstGeom prst="straightConnector1">
            <a:avLst/>
          </a:prstGeom>
          <a:noFill/>
          <a:ln w="9525" cap="flat" cmpd="sng">
            <a:solidFill>
              <a:srgbClr val="595959"/>
            </a:solidFill>
            <a:prstDash val="solid"/>
            <a:round/>
            <a:headEnd type="none" w="sm" len="sm"/>
            <a:tailEnd type="none" w="sm" len="sm"/>
          </a:ln>
        </p:spPr>
      </p:cxnSp>
      <p:cxnSp>
        <p:nvCxnSpPr>
          <p:cNvPr id="544" name="Google Shape;544;g23959c6d954_0_216"/>
          <p:cNvCxnSpPr>
            <a:stCxn id="537" idx="4"/>
            <a:endCxn id="539" idx="0"/>
          </p:cNvCxnSpPr>
          <p:nvPr/>
        </p:nvCxnSpPr>
        <p:spPr>
          <a:xfrm>
            <a:off x="3214838" y="3106538"/>
            <a:ext cx="0" cy="693000"/>
          </a:xfrm>
          <a:prstGeom prst="straightConnector1">
            <a:avLst/>
          </a:prstGeom>
          <a:noFill/>
          <a:ln w="9525" cap="flat" cmpd="sng">
            <a:solidFill>
              <a:srgbClr val="595959"/>
            </a:solidFill>
            <a:prstDash val="solid"/>
            <a:round/>
            <a:headEnd type="none" w="sm" len="sm"/>
            <a:tailEnd type="none" w="sm" len="sm"/>
          </a:ln>
        </p:spPr>
      </p:cxnSp>
      <p:cxnSp>
        <p:nvCxnSpPr>
          <p:cNvPr id="545" name="Google Shape;545;g23959c6d954_0_216"/>
          <p:cNvCxnSpPr/>
          <p:nvPr/>
        </p:nvCxnSpPr>
        <p:spPr>
          <a:xfrm flipH="1">
            <a:off x="3796863" y="1215088"/>
            <a:ext cx="6900" cy="3462900"/>
          </a:xfrm>
          <a:prstGeom prst="straightConnector1">
            <a:avLst/>
          </a:prstGeom>
          <a:noFill/>
          <a:ln w="9525" cap="flat" cmpd="sng">
            <a:solidFill>
              <a:srgbClr val="000000"/>
            </a:solidFill>
            <a:prstDash val="dash"/>
            <a:round/>
            <a:headEnd type="none" w="sm" len="sm"/>
            <a:tailEnd type="none" w="sm" len="sm"/>
          </a:ln>
        </p:spPr>
      </p:cxnSp>
      <p:cxnSp>
        <p:nvCxnSpPr>
          <p:cNvPr id="546" name="Google Shape;546;g23959c6d954_0_216"/>
          <p:cNvCxnSpPr>
            <a:stCxn id="541" idx="4"/>
            <a:endCxn id="530" idx="0"/>
          </p:cNvCxnSpPr>
          <p:nvPr/>
        </p:nvCxnSpPr>
        <p:spPr>
          <a:xfrm>
            <a:off x="4385788" y="3106538"/>
            <a:ext cx="0" cy="693000"/>
          </a:xfrm>
          <a:prstGeom prst="straightConnector1">
            <a:avLst/>
          </a:prstGeom>
          <a:noFill/>
          <a:ln w="9525" cap="flat" cmpd="sng">
            <a:solidFill>
              <a:srgbClr val="595959"/>
            </a:solidFill>
            <a:prstDash val="solid"/>
            <a:round/>
            <a:headEnd type="none" w="sm" len="sm"/>
            <a:tailEnd type="none" w="sm" len="sm"/>
          </a:ln>
        </p:spPr>
      </p:cxnSp>
      <p:cxnSp>
        <p:nvCxnSpPr>
          <p:cNvPr id="547" name="Google Shape;547;g23959c6d954_0_216"/>
          <p:cNvCxnSpPr>
            <a:stCxn id="530" idx="6"/>
            <a:endCxn id="535" idx="6"/>
          </p:cNvCxnSpPr>
          <p:nvPr/>
        </p:nvCxnSpPr>
        <p:spPr>
          <a:xfrm rot="10800000" flipH="1">
            <a:off x="4614388" y="1727738"/>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548" name="Google Shape;548;g23959c6d954_0_216"/>
          <p:cNvCxnSpPr>
            <a:stCxn id="531" idx="2"/>
            <a:endCxn id="539" idx="2"/>
          </p:cNvCxnSpPr>
          <p:nvPr/>
        </p:nvCxnSpPr>
        <p:spPr>
          <a:xfrm>
            <a:off x="2986238" y="1727738"/>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549" name="Google Shape;549;g23959c6d954_0_216"/>
          <p:cNvCxnSpPr>
            <a:stCxn id="531" idx="4"/>
            <a:endCxn id="537" idx="0"/>
          </p:cNvCxnSpPr>
          <p:nvPr/>
        </p:nvCxnSpPr>
        <p:spPr>
          <a:xfrm>
            <a:off x="3214838" y="1956338"/>
            <a:ext cx="0" cy="693000"/>
          </a:xfrm>
          <a:prstGeom prst="straightConnector1">
            <a:avLst/>
          </a:prstGeom>
          <a:noFill/>
          <a:ln w="9525" cap="flat" cmpd="sng">
            <a:solidFill>
              <a:srgbClr val="595959"/>
            </a:solidFill>
            <a:prstDash val="solid"/>
            <a:round/>
            <a:headEnd type="none" w="sm" len="sm"/>
            <a:tailEnd type="none" w="sm" len="sm"/>
          </a:ln>
        </p:spPr>
      </p:cxnSp>
      <p:sp>
        <p:nvSpPr>
          <p:cNvPr id="550" name="Google Shape;550;g23959c6d954_0_216"/>
          <p:cNvSpPr/>
          <p:nvPr/>
        </p:nvSpPr>
        <p:spPr>
          <a:xfrm>
            <a:off x="7539350" y="2729125"/>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1" name="Google Shape;551;g23959c6d954_0_216"/>
          <p:cNvSpPr/>
          <p:nvPr/>
        </p:nvSpPr>
        <p:spPr>
          <a:xfrm>
            <a:off x="4928875" y="2729150"/>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2" name="Google Shape;552;g23959c6d954_0_216"/>
          <p:cNvSpPr/>
          <p:nvPr/>
        </p:nvSpPr>
        <p:spPr>
          <a:xfrm>
            <a:off x="6827238" y="2573763"/>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3" name="Google Shape;553;g23959c6d954_0_216"/>
          <p:cNvSpPr/>
          <p:nvPr/>
        </p:nvSpPr>
        <p:spPr>
          <a:xfrm>
            <a:off x="682723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4" name="Google Shape;554;g23959c6d954_0_216"/>
          <p:cNvSpPr txBox="1"/>
          <p:nvPr/>
        </p:nvSpPr>
        <p:spPr>
          <a:xfrm>
            <a:off x="690358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5" name="Google Shape;555;g23959c6d954_0_216"/>
          <p:cNvSpPr txBox="1"/>
          <p:nvPr/>
        </p:nvSpPr>
        <p:spPr>
          <a:xfrm>
            <a:off x="690358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6" name="Google Shape;556;g23959c6d954_0_216"/>
          <p:cNvSpPr/>
          <p:nvPr/>
        </p:nvSpPr>
        <p:spPr>
          <a:xfrm>
            <a:off x="565628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7" name="Google Shape;557;g23959c6d954_0_216"/>
          <p:cNvSpPr/>
          <p:nvPr/>
        </p:nvSpPr>
        <p:spPr>
          <a:xfrm>
            <a:off x="682723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8" name="Google Shape;558;g23959c6d954_0_216"/>
          <p:cNvSpPr/>
          <p:nvPr/>
        </p:nvSpPr>
        <p:spPr>
          <a:xfrm>
            <a:off x="565628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9" name="Google Shape;559;g23959c6d954_0_216"/>
          <p:cNvSpPr txBox="1"/>
          <p:nvPr/>
        </p:nvSpPr>
        <p:spPr>
          <a:xfrm>
            <a:off x="573263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0" name="Google Shape;560;g23959c6d954_0_216"/>
          <p:cNvSpPr txBox="1"/>
          <p:nvPr/>
        </p:nvSpPr>
        <p:spPr>
          <a:xfrm>
            <a:off x="690358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1" name="Google Shape;561;g23959c6d954_0_216"/>
          <p:cNvSpPr txBox="1"/>
          <p:nvPr/>
        </p:nvSpPr>
        <p:spPr>
          <a:xfrm>
            <a:off x="573263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2" name="Google Shape;562;g23959c6d954_0_216"/>
          <p:cNvSpPr txBox="1"/>
          <p:nvPr/>
        </p:nvSpPr>
        <p:spPr>
          <a:xfrm>
            <a:off x="573263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63" name="Google Shape;563;g23959c6d954_0_216"/>
          <p:cNvSpPr/>
          <p:nvPr/>
        </p:nvSpPr>
        <p:spPr>
          <a:xfrm>
            <a:off x="5656288" y="3723963"/>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64" name="Google Shape;564;g23959c6d954_0_216"/>
          <p:cNvCxnSpPr/>
          <p:nvPr/>
        </p:nvCxnSpPr>
        <p:spPr>
          <a:xfrm flipH="1">
            <a:off x="6466913" y="1139513"/>
            <a:ext cx="6900" cy="3462900"/>
          </a:xfrm>
          <a:prstGeom prst="straightConnector1">
            <a:avLst/>
          </a:prstGeom>
          <a:noFill/>
          <a:ln w="9525" cap="flat" cmpd="sng">
            <a:solidFill>
              <a:srgbClr val="000000"/>
            </a:solidFill>
            <a:prstDash val="dash"/>
            <a:round/>
            <a:headEnd type="none" w="sm" len="sm"/>
            <a:tailEnd type="none" w="sm" len="sm"/>
          </a:ln>
        </p:spPr>
      </p:cxnSp>
      <p:cxnSp>
        <p:nvCxnSpPr>
          <p:cNvPr id="565" name="Google Shape;565;g23959c6d954_0_216"/>
          <p:cNvCxnSpPr>
            <a:stCxn id="558" idx="2"/>
            <a:endCxn id="563" idx="2"/>
          </p:cNvCxnSpPr>
          <p:nvPr/>
        </p:nvCxnSpPr>
        <p:spPr>
          <a:xfrm>
            <a:off x="5656288" y="1652163"/>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566" name="Google Shape;566;g23959c6d954_0_216"/>
          <p:cNvCxnSpPr>
            <a:stCxn id="556" idx="6"/>
            <a:endCxn id="552" idx="2"/>
          </p:cNvCxnSpPr>
          <p:nvPr/>
        </p:nvCxnSpPr>
        <p:spPr>
          <a:xfrm>
            <a:off x="6113488" y="2802363"/>
            <a:ext cx="713700" cy="0"/>
          </a:xfrm>
          <a:prstGeom prst="straightConnector1">
            <a:avLst/>
          </a:prstGeom>
          <a:noFill/>
          <a:ln w="9525" cap="flat" cmpd="sng">
            <a:solidFill>
              <a:srgbClr val="595959"/>
            </a:solidFill>
            <a:prstDash val="solid"/>
            <a:round/>
            <a:headEnd type="none" w="sm" len="sm"/>
            <a:tailEnd type="none" w="sm" len="sm"/>
          </a:ln>
        </p:spPr>
      </p:cxnSp>
      <p:cxnSp>
        <p:nvCxnSpPr>
          <p:cNvPr id="567" name="Google Shape;567;g23959c6d954_0_216"/>
          <p:cNvCxnSpPr>
            <a:stCxn id="558" idx="6"/>
            <a:endCxn id="553" idx="2"/>
          </p:cNvCxnSpPr>
          <p:nvPr/>
        </p:nvCxnSpPr>
        <p:spPr>
          <a:xfrm>
            <a:off x="6113488" y="1652163"/>
            <a:ext cx="713700" cy="0"/>
          </a:xfrm>
          <a:prstGeom prst="straightConnector1">
            <a:avLst/>
          </a:prstGeom>
          <a:noFill/>
          <a:ln w="9525" cap="flat" cmpd="sng">
            <a:solidFill>
              <a:srgbClr val="595959"/>
            </a:solidFill>
            <a:prstDash val="solid"/>
            <a:round/>
            <a:headEnd type="none" w="sm" len="sm"/>
            <a:tailEnd type="none" w="sm" len="sm"/>
          </a:ln>
        </p:spPr>
      </p:cxnSp>
      <p:cxnSp>
        <p:nvCxnSpPr>
          <p:cNvPr id="568" name="Google Shape;568;g23959c6d954_0_216"/>
          <p:cNvCxnSpPr>
            <a:endCxn id="553" idx="3"/>
          </p:cNvCxnSpPr>
          <p:nvPr/>
        </p:nvCxnSpPr>
        <p:spPr>
          <a:xfrm rot="10800000" flipH="1">
            <a:off x="6046393" y="1813808"/>
            <a:ext cx="847800" cy="1977000"/>
          </a:xfrm>
          <a:prstGeom prst="straightConnector1">
            <a:avLst/>
          </a:prstGeom>
          <a:noFill/>
          <a:ln w="9525" cap="flat" cmpd="sng">
            <a:solidFill>
              <a:srgbClr val="595959"/>
            </a:solidFill>
            <a:prstDash val="solid"/>
            <a:round/>
            <a:headEnd type="none" w="sm" len="sm"/>
            <a:tailEnd type="none" w="sm" len="sm"/>
          </a:ln>
        </p:spPr>
      </p:cxnSp>
      <p:cxnSp>
        <p:nvCxnSpPr>
          <p:cNvPr id="569" name="Google Shape;569;g23959c6d954_0_216"/>
          <p:cNvCxnSpPr>
            <a:endCxn id="557" idx="1"/>
          </p:cNvCxnSpPr>
          <p:nvPr/>
        </p:nvCxnSpPr>
        <p:spPr>
          <a:xfrm>
            <a:off x="6046393" y="2964118"/>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570" name="Google Shape;570;g23959c6d954_0_216"/>
          <p:cNvCxnSpPr>
            <a:endCxn id="557" idx="0"/>
          </p:cNvCxnSpPr>
          <p:nvPr/>
        </p:nvCxnSpPr>
        <p:spPr>
          <a:xfrm>
            <a:off x="7055838" y="3030963"/>
            <a:ext cx="0" cy="693000"/>
          </a:xfrm>
          <a:prstGeom prst="straightConnector1">
            <a:avLst/>
          </a:prstGeom>
          <a:noFill/>
          <a:ln w="9525" cap="flat" cmpd="sng">
            <a:solidFill>
              <a:srgbClr val="595959"/>
            </a:solidFill>
            <a:prstDash val="solid"/>
            <a:round/>
            <a:headEnd type="none" w="sm" len="sm"/>
            <a:tailEnd type="none" w="sm" len="sm"/>
          </a:ln>
        </p:spPr>
      </p:cxnSp>
      <p:cxnSp>
        <p:nvCxnSpPr>
          <p:cNvPr id="571" name="Google Shape;571;g23959c6d954_0_216"/>
          <p:cNvCxnSpPr>
            <a:endCxn id="552" idx="0"/>
          </p:cNvCxnSpPr>
          <p:nvPr/>
        </p:nvCxnSpPr>
        <p:spPr>
          <a:xfrm>
            <a:off x="7055838" y="1880763"/>
            <a:ext cx="0" cy="693000"/>
          </a:xfrm>
          <a:prstGeom prst="straightConnector1">
            <a:avLst/>
          </a:prstGeom>
          <a:noFill/>
          <a:ln w="9525" cap="flat" cmpd="sng">
            <a:solidFill>
              <a:srgbClr val="595959"/>
            </a:solidFill>
            <a:prstDash val="solid"/>
            <a:round/>
            <a:headEnd type="none" w="sm" len="sm"/>
            <a:tailEnd type="none" w="sm" len="sm"/>
          </a:ln>
        </p:spPr>
      </p:cxnSp>
      <p:sp>
        <p:nvSpPr>
          <p:cNvPr id="572" name="Google Shape;572;g23959c6d954_0_216"/>
          <p:cNvSpPr/>
          <p:nvPr/>
        </p:nvSpPr>
        <p:spPr>
          <a:xfrm>
            <a:off x="819348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3" name="Google Shape;573;g23959c6d954_0_216"/>
          <p:cNvSpPr/>
          <p:nvPr/>
        </p:nvSpPr>
        <p:spPr>
          <a:xfrm>
            <a:off x="936443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4" name="Google Shape;574;g23959c6d954_0_216"/>
          <p:cNvSpPr/>
          <p:nvPr/>
        </p:nvSpPr>
        <p:spPr>
          <a:xfrm>
            <a:off x="819348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5" name="Google Shape;575;g23959c6d954_0_216"/>
          <p:cNvSpPr txBox="1"/>
          <p:nvPr/>
        </p:nvSpPr>
        <p:spPr>
          <a:xfrm>
            <a:off x="826983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6" name="Google Shape;576;g23959c6d954_0_216"/>
          <p:cNvSpPr txBox="1"/>
          <p:nvPr/>
        </p:nvSpPr>
        <p:spPr>
          <a:xfrm>
            <a:off x="944078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77" name="Google Shape;577;g23959c6d954_0_216"/>
          <p:cNvSpPr txBox="1"/>
          <p:nvPr/>
        </p:nvSpPr>
        <p:spPr>
          <a:xfrm>
            <a:off x="826983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578" name="Google Shape;578;g23959c6d954_0_216"/>
          <p:cNvCxnSpPr/>
          <p:nvPr/>
        </p:nvCxnSpPr>
        <p:spPr>
          <a:xfrm flipH="1">
            <a:off x="9004113" y="1139513"/>
            <a:ext cx="6900" cy="3462900"/>
          </a:xfrm>
          <a:prstGeom prst="straightConnector1">
            <a:avLst/>
          </a:prstGeom>
          <a:noFill/>
          <a:ln w="9525" cap="flat" cmpd="sng">
            <a:solidFill>
              <a:srgbClr val="000000"/>
            </a:solidFill>
            <a:prstDash val="dash"/>
            <a:round/>
            <a:headEnd type="none" w="sm" len="sm"/>
            <a:tailEnd type="none" w="sm" len="sm"/>
          </a:ln>
        </p:spPr>
      </p:cxnSp>
      <p:cxnSp>
        <p:nvCxnSpPr>
          <p:cNvPr id="579" name="Google Shape;579;g23959c6d954_0_216"/>
          <p:cNvCxnSpPr>
            <a:stCxn id="574" idx="6"/>
            <a:endCxn id="527" idx="2"/>
          </p:cNvCxnSpPr>
          <p:nvPr/>
        </p:nvCxnSpPr>
        <p:spPr>
          <a:xfrm>
            <a:off x="8650688" y="1652163"/>
            <a:ext cx="713700" cy="0"/>
          </a:xfrm>
          <a:prstGeom prst="straightConnector1">
            <a:avLst/>
          </a:prstGeom>
          <a:noFill/>
          <a:ln w="9525" cap="flat" cmpd="sng">
            <a:solidFill>
              <a:srgbClr val="595959"/>
            </a:solidFill>
            <a:prstDash val="solid"/>
            <a:round/>
            <a:headEnd type="none" w="sm" len="sm"/>
            <a:tailEnd type="none" w="sm" len="sm"/>
          </a:ln>
        </p:spPr>
      </p:cxnSp>
      <p:cxnSp>
        <p:nvCxnSpPr>
          <p:cNvPr id="580" name="Google Shape;580;g23959c6d954_0_216"/>
          <p:cNvCxnSpPr>
            <a:endCxn id="573" idx="1"/>
          </p:cNvCxnSpPr>
          <p:nvPr/>
        </p:nvCxnSpPr>
        <p:spPr>
          <a:xfrm>
            <a:off x="8583593" y="2964118"/>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581" name="Google Shape;581;g23959c6d954_0_216"/>
          <p:cNvCxnSpPr>
            <a:endCxn id="572" idx="4"/>
          </p:cNvCxnSpPr>
          <p:nvPr/>
        </p:nvCxnSpPr>
        <p:spPr>
          <a:xfrm rot="10800000">
            <a:off x="8422088" y="3030963"/>
            <a:ext cx="0" cy="693000"/>
          </a:xfrm>
          <a:prstGeom prst="straightConnector1">
            <a:avLst/>
          </a:prstGeom>
          <a:noFill/>
          <a:ln w="9525" cap="flat" cmpd="sng">
            <a:solidFill>
              <a:srgbClr val="595959"/>
            </a:solidFill>
            <a:prstDash val="solid"/>
            <a:round/>
            <a:headEnd type="none" w="sm" len="sm"/>
            <a:tailEnd type="none" w="sm" len="sm"/>
          </a:ln>
        </p:spPr>
      </p:cxnSp>
      <p:cxnSp>
        <p:nvCxnSpPr>
          <p:cNvPr id="582" name="Google Shape;582;g23959c6d954_0_216"/>
          <p:cNvCxnSpPr>
            <a:stCxn id="525" idx="6"/>
            <a:endCxn id="573" idx="2"/>
          </p:cNvCxnSpPr>
          <p:nvPr/>
        </p:nvCxnSpPr>
        <p:spPr>
          <a:xfrm>
            <a:off x="8650688" y="3952563"/>
            <a:ext cx="713700" cy="0"/>
          </a:xfrm>
          <a:prstGeom prst="straightConnector1">
            <a:avLst/>
          </a:prstGeom>
          <a:noFill/>
          <a:ln w="9525" cap="flat" cmpd="sng">
            <a:solidFill>
              <a:srgbClr val="595959"/>
            </a:solidFill>
            <a:prstDash val="solid"/>
            <a:round/>
            <a:headEnd type="none" w="sm" len="sm"/>
            <a:tailEnd type="none" w="sm" len="sm"/>
          </a:ln>
        </p:spPr>
      </p:cxnSp>
      <p:cxnSp>
        <p:nvCxnSpPr>
          <p:cNvPr id="583" name="Google Shape;583;g23959c6d954_0_216"/>
          <p:cNvCxnSpPr>
            <a:stCxn id="525" idx="7"/>
            <a:endCxn id="527" idx="3"/>
          </p:cNvCxnSpPr>
          <p:nvPr/>
        </p:nvCxnSpPr>
        <p:spPr>
          <a:xfrm rot="10800000" flipH="1">
            <a:off x="8583733" y="1813918"/>
            <a:ext cx="847800" cy="1977000"/>
          </a:xfrm>
          <a:prstGeom prst="straightConnector1">
            <a:avLst/>
          </a:prstGeom>
          <a:noFill/>
          <a:ln w="9525" cap="flat" cmpd="sng">
            <a:solidFill>
              <a:srgbClr val="595959"/>
            </a:solidFill>
            <a:prstDash val="solid"/>
            <a:round/>
            <a:headEnd type="none" w="sm" len="sm"/>
            <a:tailEnd type="none" w="sm" len="sm"/>
          </a:ln>
        </p:spPr>
      </p:cxnSp>
      <p:cxnSp>
        <p:nvCxnSpPr>
          <p:cNvPr id="584" name="Google Shape;584;g23959c6d954_0_216"/>
          <p:cNvCxnSpPr>
            <a:endCxn id="524" idx="0"/>
          </p:cNvCxnSpPr>
          <p:nvPr/>
        </p:nvCxnSpPr>
        <p:spPr>
          <a:xfrm>
            <a:off x="9593038" y="1880763"/>
            <a:ext cx="0" cy="693000"/>
          </a:xfrm>
          <a:prstGeom prst="straightConnector1">
            <a:avLst/>
          </a:prstGeom>
          <a:noFill/>
          <a:ln w="9525" cap="flat" cmpd="sng">
            <a:solidFill>
              <a:srgbClr val="595959"/>
            </a:solidFill>
            <a:prstDash val="solid"/>
            <a:round/>
            <a:headEnd type="none" w="sm" len="sm"/>
            <a:tailEnd type="none" w="sm" len="sm"/>
          </a:ln>
        </p:spPr>
      </p:cxnSp>
      <p:cxnSp>
        <p:nvCxnSpPr>
          <p:cNvPr id="585" name="Google Shape;585;g23959c6d954_0_216"/>
          <p:cNvCxnSpPr>
            <a:endCxn id="524" idx="1"/>
          </p:cNvCxnSpPr>
          <p:nvPr/>
        </p:nvCxnSpPr>
        <p:spPr>
          <a:xfrm>
            <a:off x="8583593" y="1813918"/>
            <a:ext cx="847800" cy="826800"/>
          </a:xfrm>
          <a:prstGeom prst="straightConnector1">
            <a:avLst/>
          </a:prstGeom>
          <a:noFill/>
          <a:ln w="9525" cap="flat" cmpd="sng">
            <a:solidFill>
              <a:srgbClr val="595959"/>
            </a:solidFill>
            <a:prstDash val="solid"/>
            <a:round/>
            <a:headEnd type="none" w="sm" len="sm"/>
            <a:tailEnd type="none" w="sm" len="sm"/>
          </a:ln>
        </p:spPr>
      </p:cxnSp>
      <p:sp>
        <p:nvSpPr>
          <p:cNvPr id="586" name="Google Shape;586;g23959c6d954_0_216"/>
          <p:cNvSpPr txBox="1"/>
          <p:nvPr/>
        </p:nvSpPr>
        <p:spPr>
          <a:xfrm>
            <a:off x="4570975" y="1096925"/>
            <a:ext cx="1052400" cy="492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first pass should end here.</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87" name="Google Shape;587;g23959c6d954_0_216"/>
          <p:cNvSpPr/>
          <p:nvPr/>
        </p:nvSpPr>
        <p:spPr>
          <a:xfrm>
            <a:off x="5108150" y="1599600"/>
            <a:ext cx="119600" cy="1104725"/>
          </a:xfrm>
          <a:custGeom>
            <a:avLst/>
            <a:gdLst/>
            <a:ahLst/>
            <a:cxnLst/>
            <a:rect l="l" t="t" r="r" b="b"/>
            <a:pathLst>
              <a:path w="4784" h="44189" extrusionOk="0">
                <a:moveTo>
                  <a:pt x="0" y="0"/>
                </a:moveTo>
                <a:cubicBezTo>
                  <a:pt x="3718" y="3722"/>
                  <a:pt x="3497" y="9993"/>
                  <a:pt x="4242" y="15201"/>
                </a:cubicBezTo>
                <a:cubicBezTo>
                  <a:pt x="5625" y="24868"/>
                  <a:pt x="4362" y="35452"/>
                  <a:pt x="0" y="4418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591"/>
        <p:cNvGrpSpPr/>
        <p:nvPr/>
      </p:nvGrpSpPr>
      <p:grpSpPr>
        <a:xfrm>
          <a:off x="0" y="0"/>
          <a:ext cx="0" cy="0"/>
          <a:chOff x="0" y="0"/>
          <a:chExt cx="0" cy="0"/>
        </a:xfrm>
      </p:grpSpPr>
      <p:sp>
        <p:nvSpPr>
          <p:cNvPr id="592" name="Google Shape;592;g23959c6d954_0_406"/>
          <p:cNvSpPr txBox="1"/>
          <p:nvPr/>
        </p:nvSpPr>
        <p:spPr>
          <a:xfrm>
            <a:off x="1216075" y="5406950"/>
            <a:ext cx="10137600" cy="738900"/>
          </a:xfrm>
          <a:prstGeom prst="rect">
            <a:avLst/>
          </a:prstGeom>
          <a:noFill/>
          <a:ln w="9525" cap="flat" cmpd="sng">
            <a:solidFill>
              <a:srgbClr val="DDDDDD"/>
            </a:solidFill>
            <a:prstDash val="solid"/>
            <a:round/>
            <a:headEnd type="none" w="sm" len="sm"/>
            <a:tailEnd type="none" w="sm" len="sm"/>
          </a:ln>
        </p:spPr>
        <p:txBody>
          <a:bodyPr spcFirstLastPara="1" wrap="square" lIns="91425" tIns="91425" rIns="91425" bIns="91425" anchor="t" anchorCtr="0">
            <a:spAutoFit/>
          </a:bodyPr>
          <a:lstStyle/>
          <a:p>
            <a:pPr marL="457200" marR="0" lvl="0" indent="-342900" algn="l" rtl="0">
              <a:lnSpc>
                <a:spcPct val="100000"/>
              </a:lnSpc>
              <a:spcBef>
                <a:spcPts val="0"/>
              </a:spcBef>
              <a:spcAft>
                <a:spcPts val="0"/>
              </a:spcAft>
              <a:buClr>
                <a:srgbClr val="CC0000"/>
              </a:buClr>
              <a:buSzPts val="1800"/>
              <a:buFont typeface="Times New Roman" panose="02020603050405020304"/>
              <a:buAutoNum type="alphaLcPeriod" startAt="4"/>
            </a:pPr>
            <a:r>
              <a:rPr lang="en-US"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rPr>
              <a:t>Should you perform subsequent passes of the algorithm? Why or why not?</a:t>
            </a:r>
            <a:endParaRPr sz="1800" b="0" i="0" u="none" strike="noStrike" cap="none">
              <a:solidFill>
                <a:srgbClr val="CC0000"/>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r>
              <a:rPr lang="en-US" sz="18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Ans: </a:t>
            </a:r>
            <a:r>
              <a:rPr lang="en-US"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Since G</a:t>
            </a:r>
            <a:r>
              <a:rPr lang="en-US" sz="1800" b="0" i="0" u="none" strike="noStrike" cap="none" baseline="-25000">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m</a:t>
            </a:r>
            <a:r>
              <a:rPr lang="en-US"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 &gt; 0, subsequent passes should be performed (until G</a:t>
            </a:r>
            <a:r>
              <a:rPr lang="en-US" sz="1800" b="0" i="0" u="none" strike="noStrike" cap="none" baseline="-25000">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m</a:t>
            </a:r>
            <a:r>
              <a:rPr lang="en-US" sz="1800" b="0" i="0" u="none" strike="noStrike" cap="none">
                <a:solidFill>
                  <a:srgbClr val="000000"/>
                </a:solidFill>
                <a:highlight>
                  <a:srgbClr val="00FFFF"/>
                </a:highlight>
                <a:latin typeface="Times New Roman" panose="02020603050405020304"/>
                <a:ea typeface="Times New Roman" panose="02020603050405020304"/>
                <a:cs typeface="Times New Roman" panose="02020603050405020304"/>
                <a:sym typeface="Times New Roman" panose="02020603050405020304"/>
              </a:rPr>
              <a:t> ≤ 0).</a:t>
            </a:r>
          </a:p>
        </p:txBody>
      </p:sp>
      <p:sp>
        <p:nvSpPr>
          <p:cNvPr id="593" name="Google Shape;593;g23959c6d954_0_40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594" name="Google Shape;594;g23959c6d954_0_40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595" name="Google Shape;595;g23959c6d954_0_4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26</a:t>
            </a:fld>
            <a:endParaRPr lang="en-US"/>
          </a:p>
        </p:txBody>
      </p:sp>
      <p:sp>
        <p:nvSpPr>
          <p:cNvPr id="596" name="Google Shape;596;g23959c6d954_0_406"/>
          <p:cNvSpPr txBox="1">
            <a:spLocks noGrp="1"/>
          </p:cNvSpPr>
          <p:nvPr>
            <p:ph type="title"/>
          </p:nvPr>
        </p:nvSpPr>
        <p:spPr>
          <a:xfrm>
            <a:off x="1216068" y="427613"/>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1)</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597" name="Google Shape;597;g23959c6d954_0_406"/>
          <p:cNvSpPr/>
          <p:nvPr/>
        </p:nvSpPr>
        <p:spPr>
          <a:xfrm>
            <a:off x="936443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8" name="Google Shape;598;g23959c6d954_0_406"/>
          <p:cNvSpPr/>
          <p:nvPr/>
        </p:nvSpPr>
        <p:spPr>
          <a:xfrm>
            <a:off x="819348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99" name="Google Shape;599;g23959c6d954_0_406"/>
          <p:cNvSpPr txBox="1"/>
          <p:nvPr/>
        </p:nvSpPr>
        <p:spPr>
          <a:xfrm>
            <a:off x="944078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0" name="Google Shape;600;g23959c6d954_0_406"/>
          <p:cNvSpPr/>
          <p:nvPr/>
        </p:nvSpPr>
        <p:spPr>
          <a:xfrm>
            <a:off x="936443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1" name="Google Shape;601;g23959c6d954_0_406"/>
          <p:cNvSpPr txBox="1"/>
          <p:nvPr/>
        </p:nvSpPr>
        <p:spPr>
          <a:xfrm>
            <a:off x="944078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2" name="Google Shape;602;g23959c6d954_0_406"/>
          <p:cNvSpPr txBox="1"/>
          <p:nvPr/>
        </p:nvSpPr>
        <p:spPr>
          <a:xfrm>
            <a:off x="826983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3" name="Google Shape;603;g23959c6d954_0_406"/>
          <p:cNvSpPr/>
          <p:nvPr/>
        </p:nvSpPr>
        <p:spPr>
          <a:xfrm>
            <a:off x="4157188" y="379953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4" name="Google Shape;604;g23959c6d954_0_406"/>
          <p:cNvSpPr/>
          <p:nvPr/>
        </p:nvSpPr>
        <p:spPr>
          <a:xfrm>
            <a:off x="2986238" y="1499138"/>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5" name="Google Shape;605;g23959c6d954_0_406"/>
          <p:cNvSpPr txBox="1"/>
          <p:nvPr/>
        </p:nvSpPr>
        <p:spPr>
          <a:xfrm>
            <a:off x="4233538" y="38280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6" name="Google Shape;606;g23959c6d954_0_406"/>
          <p:cNvSpPr txBox="1"/>
          <p:nvPr/>
        </p:nvSpPr>
        <p:spPr>
          <a:xfrm>
            <a:off x="3062588" y="15276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7" name="Google Shape;607;g23959c6d954_0_406"/>
          <p:cNvSpPr txBox="1"/>
          <p:nvPr/>
        </p:nvSpPr>
        <p:spPr>
          <a:xfrm>
            <a:off x="4233538" y="15276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8" name="Google Shape;608;g23959c6d954_0_406"/>
          <p:cNvSpPr/>
          <p:nvPr/>
        </p:nvSpPr>
        <p:spPr>
          <a:xfrm>
            <a:off x="4157188" y="14991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09" name="Google Shape;609;g23959c6d954_0_406"/>
          <p:cNvSpPr txBox="1"/>
          <p:nvPr/>
        </p:nvSpPr>
        <p:spPr>
          <a:xfrm>
            <a:off x="3062588" y="26778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0" name="Google Shape;610;g23959c6d954_0_406"/>
          <p:cNvSpPr/>
          <p:nvPr/>
        </p:nvSpPr>
        <p:spPr>
          <a:xfrm>
            <a:off x="2986238" y="26493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1" name="Google Shape;611;g23959c6d954_0_406"/>
          <p:cNvSpPr txBox="1"/>
          <p:nvPr/>
        </p:nvSpPr>
        <p:spPr>
          <a:xfrm>
            <a:off x="3062588" y="38280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2" name="Google Shape;612;g23959c6d954_0_406"/>
          <p:cNvSpPr/>
          <p:nvPr/>
        </p:nvSpPr>
        <p:spPr>
          <a:xfrm>
            <a:off x="2986238" y="37995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3" name="Google Shape;613;g23959c6d954_0_406"/>
          <p:cNvSpPr txBox="1"/>
          <p:nvPr/>
        </p:nvSpPr>
        <p:spPr>
          <a:xfrm>
            <a:off x="4233538" y="2677838"/>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14" name="Google Shape;614;g23959c6d954_0_406"/>
          <p:cNvSpPr/>
          <p:nvPr/>
        </p:nvSpPr>
        <p:spPr>
          <a:xfrm>
            <a:off x="4157188" y="2649338"/>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15" name="Google Shape;615;g23959c6d954_0_406"/>
          <p:cNvCxnSpPr>
            <a:stCxn id="608" idx="4"/>
            <a:endCxn id="614" idx="0"/>
          </p:cNvCxnSpPr>
          <p:nvPr/>
        </p:nvCxnSpPr>
        <p:spPr>
          <a:xfrm>
            <a:off x="4385788" y="1956338"/>
            <a:ext cx="0" cy="693000"/>
          </a:xfrm>
          <a:prstGeom prst="straightConnector1">
            <a:avLst/>
          </a:prstGeom>
          <a:noFill/>
          <a:ln w="9525" cap="flat" cmpd="sng">
            <a:solidFill>
              <a:srgbClr val="595959"/>
            </a:solidFill>
            <a:prstDash val="solid"/>
            <a:round/>
            <a:headEnd type="none" w="sm" len="sm"/>
            <a:tailEnd type="none" w="sm" len="sm"/>
          </a:ln>
        </p:spPr>
      </p:cxnSp>
      <p:cxnSp>
        <p:nvCxnSpPr>
          <p:cNvPr id="616" name="Google Shape;616;g23959c6d954_0_406"/>
          <p:cNvCxnSpPr>
            <a:stCxn id="610" idx="6"/>
            <a:endCxn id="614" idx="2"/>
          </p:cNvCxnSpPr>
          <p:nvPr/>
        </p:nvCxnSpPr>
        <p:spPr>
          <a:xfrm>
            <a:off x="3443438" y="2877938"/>
            <a:ext cx="713700" cy="0"/>
          </a:xfrm>
          <a:prstGeom prst="straightConnector1">
            <a:avLst/>
          </a:prstGeom>
          <a:noFill/>
          <a:ln w="9525" cap="flat" cmpd="sng">
            <a:solidFill>
              <a:srgbClr val="595959"/>
            </a:solidFill>
            <a:prstDash val="solid"/>
            <a:round/>
            <a:headEnd type="none" w="sm" len="sm"/>
            <a:tailEnd type="none" w="sm" len="sm"/>
          </a:ln>
        </p:spPr>
      </p:cxnSp>
      <p:cxnSp>
        <p:nvCxnSpPr>
          <p:cNvPr id="617" name="Google Shape;617;g23959c6d954_0_406"/>
          <p:cNvCxnSpPr>
            <a:stCxn id="610" idx="4"/>
            <a:endCxn id="612" idx="0"/>
          </p:cNvCxnSpPr>
          <p:nvPr/>
        </p:nvCxnSpPr>
        <p:spPr>
          <a:xfrm>
            <a:off x="3214838" y="3106538"/>
            <a:ext cx="0" cy="693000"/>
          </a:xfrm>
          <a:prstGeom prst="straightConnector1">
            <a:avLst/>
          </a:prstGeom>
          <a:noFill/>
          <a:ln w="9525" cap="flat" cmpd="sng">
            <a:solidFill>
              <a:srgbClr val="595959"/>
            </a:solidFill>
            <a:prstDash val="solid"/>
            <a:round/>
            <a:headEnd type="none" w="sm" len="sm"/>
            <a:tailEnd type="none" w="sm" len="sm"/>
          </a:ln>
        </p:spPr>
      </p:cxnSp>
      <p:cxnSp>
        <p:nvCxnSpPr>
          <p:cNvPr id="618" name="Google Shape;618;g23959c6d954_0_406"/>
          <p:cNvCxnSpPr/>
          <p:nvPr/>
        </p:nvCxnSpPr>
        <p:spPr>
          <a:xfrm flipH="1">
            <a:off x="3796863" y="1215088"/>
            <a:ext cx="6900" cy="3462900"/>
          </a:xfrm>
          <a:prstGeom prst="straightConnector1">
            <a:avLst/>
          </a:prstGeom>
          <a:noFill/>
          <a:ln w="9525" cap="flat" cmpd="sng">
            <a:solidFill>
              <a:srgbClr val="000000"/>
            </a:solidFill>
            <a:prstDash val="dash"/>
            <a:round/>
            <a:headEnd type="none" w="sm" len="sm"/>
            <a:tailEnd type="none" w="sm" len="sm"/>
          </a:ln>
        </p:spPr>
      </p:cxnSp>
      <p:cxnSp>
        <p:nvCxnSpPr>
          <p:cNvPr id="619" name="Google Shape;619;g23959c6d954_0_406"/>
          <p:cNvCxnSpPr>
            <a:stCxn id="614" idx="4"/>
            <a:endCxn id="603" idx="0"/>
          </p:cNvCxnSpPr>
          <p:nvPr/>
        </p:nvCxnSpPr>
        <p:spPr>
          <a:xfrm>
            <a:off x="4385788" y="3106538"/>
            <a:ext cx="0" cy="693000"/>
          </a:xfrm>
          <a:prstGeom prst="straightConnector1">
            <a:avLst/>
          </a:prstGeom>
          <a:noFill/>
          <a:ln w="9525" cap="flat" cmpd="sng">
            <a:solidFill>
              <a:srgbClr val="595959"/>
            </a:solidFill>
            <a:prstDash val="solid"/>
            <a:round/>
            <a:headEnd type="none" w="sm" len="sm"/>
            <a:tailEnd type="none" w="sm" len="sm"/>
          </a:ln>
        </p:spPr>
      </p:cxnSp>
      <p:cxnSp>
        <p:nvCxnSpPr>
          <p:cNvPr id="620" name="Google Shape;620;g23959c6d954_0_406"/>
          <p:cNvCxnSpPr>
            <a:stCxn id="603" idx="6"/>
            <a:endCxn id="608" idx="6"/>
          </p:cNvCxnSpPr>
          <p:nvPr/>
        </p:nvCxnSpPr>
        <p:spPr>
          <a:xfrm rot="10800000" flipH="1">
            <a:off x="4614388" y="1727738"/>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621" name="Google Shape;621;g23959c6d954_0_406"/>
          <p:cNvCxnSpPr>
            <a:stCxn id="604" idx="2"/>
            <a:endCxn id="612" idx="2"/>
          </p:cNvCxnSpPr>
          <p:nvPr/>
        </p:nvCxnSpPr>
        <p:spPr>
          <a:xfrm>
            <a:off x="2986238" y="1727738"/>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622" name="Google Shape;622;g23959c6d954_0_406"/>
          <p:cNvCxnSpPr>
            <a:stCxn id="604" idx="4"/>
            <a:endCxn id="610" idx="0"/>
          </p:cNvCxnSpPr>
          <p:nvPr/>
        </p:nvCxnSpPr>
        <p:spPr>
          <a:xfrm>
            <a:off x="3214838" y="1956338"/>
            <a:ext cx="0" cy="693000"/>
          </a:xfrm>
          <a:prstGeom prst="straightConnector1">
            <a:avLst/>
          </a:prstGeom>
          <a:noFill/>
          <a:ln w="9525" cap="flat" cmpd="sng">
            <a:solidFill>
              <a:srgbClr val="595959"/>
            </a:solidFill>
            <a:prstDash val="solid"/>
            <a:round/>
            <a:headEnd type="none" w="sm" len="sm"/>
            <a:tailEnd type="none" w="sm" len="sm"/>
          </a:ln>
        </p:spPr>
      </p:cxnSp>
      <p:sp>
        <p:nvSpPr>
          <p:cNvPr id="623" name="Google Shape;623;g23959c6d954_0_406"/>
          <p:cNvSpPr/>
          <p:nvPr/>
        </p:nvSpPr>
        <p:spPr>
          <a:xfrm>
            <a:off x="7539350" y="2729125"/>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4" name="Google Shape;624;g23959c6d954_0_406"/>
          <p:cNvSpPr/>
          <p:nvPr/>
        </p:nvSpPr>
        <p:spPr>
          <a:xfrm>
            <a:off x="4928875" y="2729150"/>
            <a:ext cx="304500" cy="297600"/>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5" name="Google Shape;625;g23959c6d954_0_406"/>
          <p:cNvSpPr/>
          <p:nvPr/>
        </p:nvSpPr>
        <p:spPr>
          <a:xfrm>
            <a:off x="6827238" y="2573763"/>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6" name="Google Shape;626;g23959c6d954_0_406"/>
          <p:cNvSpPr/>
          <p:nvPr/>
        </p:nvSpPr>
        <p:spPr>
          <a:xfrm>
            <a:off x="682723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7" name="Google Shape;627;g23959c6d954_0_406"/>
          <p:cNvSpPr txBox="1"/>
          <p:nvPr/>
        </p:nvSpPr>
        <p:spPr>
          <a:xfrm>
            <a:off x="690358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b</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8" name="Google Shape;628;g23959c6d954_0_406"/>
          <p:cNvSpPr txBox="1"/>
          <p:nvPr/>
        </p:nvSpPr>
        <p:spPr>
          <a:xfrm>
            <a:off x="690358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e</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29" name="Google Shape;629;g23959c6d954_0_406"/>
          <p:cNvSpPr/>
          <p:nvPr/>
        </p:nvSpPr>
        <p:spPr>
          <a:xfrm>
            <a:off x="565628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0" name="Google Shape;630;g23959c6d954_0_406"/>
          <p:cNvSpPr/>
          <p:nvPr/>
        </p:nvSpPr>
        <p:spPr>
          <a:xfrm>
            <a:off x="682723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1" name="Google Shape;631;g23959c6d954_0_406"/>
          <p:cNvSpPr/>
          <p:nvPr/>
        </p:nvSpPr>
        <p:spPr>
          <a:xfrm>
            <a:off x="565628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2" name="Google Shape;632;g23959c6d954_0_406"/>
          <p:cNvSpPr txBox="1"/>
          <p:nvPr/>
        </p:nvSpPr>
        <p:spPr>
          <a:xfrm>
            <a:off x="573263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3" name="Google Shape;633;g23959c6d954_0_406"/>
          <p:cNvSpPr txBox="1"/>
          <p:nvPr/>
        </p:nvSpPr>
        <p:spPr>
          <a:xfrm>
            <a:off x="690358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4" name="Google Shape;634;g23959c6d954_0_406"/>
          <p:cNvSpPr txBox="1"/>
          <p:nvPr/>
        </p:nvSpPr>
        <p:spPr>
          <a:xfrm>
            <a:off x="573263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5" name="Google Shape;635;g23959c6d954_0_406"/>
          <p:cNvSpPr txBox="1"/>
          <p:nvPr/>
        </p:nvSpPr>
        <p:spPr>
          <a:xfrm>
            <a:off x="573263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c</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36" name="Google Shape;636;g23959c6d954_0_406"/>
          <p:cNvSpPr/>
          <p:nvPr/>
        </p:nvSpPr>
        <p:spPr>
          <a:xfrm>
            <a:off x="5656288" y="3723963"/>
            <a:ext cx="457200" cy="457200"/>
          </a:xfrm>
          <a:prstGeom prst="ellipse">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37" name="Google Shape;637;g23959c6d954_0_406"/>
          <p:cNvCxnSpPr/>
          <p:nvPr/>
        </p:nvCxnSpPr>
        <p:spPr>
          <a:xfrm flipH="1">
            <a:off x="6466913" y="1139513"/>
            <a:ext cx="6900" cy="3462900"/>
          </a:xfrm>
          <a:prstGeom prst="straightConnector1">
            <a:avLst/>
          </a:prstGeom>
          <a:noFill/>
          <a:ln w="9525" cap="flat" cmpd="sng">
            <a:solidFill>
              <a:srgbClr val="000000"/>
            </a:solidFill>
            <a:prstDash val="dash"/>
            <a:round/>
            <a:headEnd type="none" w="sm" len="sm"/>
            <a:tailEnd type="none" w="sm" len="sm"/>
          </a:ln>
        </p:spPr>
      </p:cxnSp>
      <p:cxnSp>
        <p:nvCxnSpPr>
          <p:cNvPr id="638" name="Google Shape;638;g23959c6d954_0_406"/>
          <p:cNvCxnSpPr>
            <a:stCxn id="631" idx="2"/>
            <a:endCxn id="636" idx="2"/>
          </p:cNvCxnSpPr>
          <p:nvPr/>
        </p:nvCxnSpPr>
        <p:spPr>
          <a:xfrm>
            <a:off x="5656288" y="1652163"/>
            <a:ext cx="600" cy="2300400"/>
          </a:xfrm>
          <a:prstGeom prst="curvedConnector3">
            <a:avLst>
              <a:gd name="adj1" fmla="val -39687500"/>
            </a:avLst>
          </a:prstGeom>
          <a:noFill/>
          <a:ln w="9525" cap="flat" cmpd="sng">
            <a:solidFill>
              <a:srgbClr val="595959"/>
            </a:solidFill>
            <a:prstDash val="solid"/>
            <a:round/>
            <a:headEnd type="none" w="sm" len="sm"/>
            <a:tailEnd type="none" w="sm" len="sm"/>
          </a:ln>
        </p:spPr>
      </p:cxnSp>
      <p:cxnSp>
        <p:nvCxnSpPr>
          <p:cNvPr id="639" name="Google Shape;639;g23959c6d954_0_406"/>
          <p:cNvCxnSpPr>
            <a:stCxn id="629" idx="6"/>
            <a:endCxn id="625" idx="2"/>
          </p:cNvCxnSpPr>
          <p:nvPr/>
        </p:nvCxnSpPr>
        <p:spPr>
          <a:xfrm>
            <a:off x="6113488" y="2802363"/>
            <a:ext cx="713700" cy="0"/>
          </a:xfrm>
          <a:prstGeom prst="straightConnector1">
            <a:avLst/>
          </a:prstGeom>
          <a:noFill/>
          <a:ln w="9525" cap="flat" cmpd="sng">
            <a:solidFill>
              <a:srgbClr val="595959"/>
            </a:solidFill>
            <a:prstDash val="solid"/>
            <a:round/>
            <a:headEnd type="none" w="sm" len="sm"/>
            <a:tailEnd type="none" w="sm" len="sm"/>
          </a:ln>
        </p:spPr>
      </p:cxnSp>
      <p:cxnSp>
        <p:nvCxnSpPr>
          <p:cNvPr id="640" name="Google Shape;640;g23959c6d954_0_406"/>
          <p:cNvCxnSpPr>
            <a:stCxn id="631" idx="6"/>
            <a:endCxn id="626" idx="2"/>
          </p:cNvCxnSpPr>
          <p:nvPr/>
        </p:nvCxnSpPr>
        <p:spPr>
          <a:xfrm>
            <a:off x="6113488" y="1652163"/>
            <a:ext cx="713700" cy="0"/>
          </a:xfrm>
          <a:prstGeom prst="straightConnector1">
            <a:avLst/>
          </a:prstGeom>
          <a:noFill/>
          <a:ln w="9525" cap="flat" cmpd="sng">
            <a:solidFill>
              <a:srgbClr val="595959"/>
            </a:solidFill>
            <a:prstDash val="solid"/>
            <a:round/>
            <a:headEnd type="none" w="sm" len="sm"/>
            <a:tailEnd type="none" w="sm" len="sm"/>
          </a:ln>
        </p:spPr>
      </p:cxnSp>
      <p:cxnSp>
        <p:nvCxnSpPr>
          <p:cNvPr id="641" name="Google Shape;641;g23959c6d954_0_406"/>
          <p:cNvCxnSpPr>
            <a:endCxn id="626" idx="3"/>
          </p:cNvCxnSpPr>
          <p:nvPr/>
        </p:nvCxnSpPr>
        <p:spPr>
          <a:xfrm rot="10800000" flipH="1">
            <a:off x="6046393" y="1813808"/>
            <a:ext cx="847800" cy="1977000"/>
          </a:xfrm>
          <a:prstGeom prst="straightConnector1">
            <a:avLst/>
          </a:prstGeom>
          <a:noFill/>
          <a:ln w="9525" cap="flat" cmpd="sng">
            <a:solidFill>
              <a:srgbClr val="595959"/>
            </a:solidFill>
            <a:prstDash val="solid"/>
            <a:round/>
            <a:headEnd type="none" w="sm" len="sm"/>
            <a:tailEnd type="none" w="sm" len="sm"/>
          </a:ln>
        </p:spPr>
      </p:cxnSp>
      <p:cxnSp>
        <p:nvCxnSpPr>
          <p:cNvPr id="642" name="Google Shape;642;g23959c6d954_0_406"/>
          <p:cNvCxnSpPr>
            <a:endCxn id="630" idx="1"/>
          </p:cNvCxnSpPr>
          <p:nvPr/>
        </p:nvCxnSpPr>
        <p:spPr>
          <a:xfrm>
            <a:off x="6046393" y="2964118"/>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643" name="Google Shape;643;g23959c6d954_0_406"/>
          <p:cNvCxnSpPr>
            <a:endCxn id="630" idx="0"/>
          </p:cNvCxnSpPr>
          <p:nvPr/>
        </p:nvCxnSpPr>
        <p:spPr>
          <a:xfrm>
            <a:off x="7055838" y="3030963"/>
            <a:ext cx="0" cy="693000"/>
          </a:xfrm>
          <a:prstGeom prst="straightConnector1">
            <a:avLst/>
          </a:prstGeom>
          <a:noFill/>
          <a:ln w="9525" cap="flat" cmpd="sng">
            <a:solidFill>
              <a:srgbClr val="595959"/>
            </a:solidFill>
            <a:prstDash val="solid"/>
            <a:round/>
            <a:headEnd type="none" w="sm" len="sm"/>
            <a:tailEnd type="none" w="sm" len="sm"/>
          </a:ln>
        </p:spPr>
      </p:cxnSp>
      <p:cxnSp>
        <p:nvCxnSpPr>
          <p:cNvPr id="644" name="Google Shape;644;g23959c6d954_0_406"/>
          <p:cNvCxnSpPr>
            <a:endCxn id="625" idx="0"/>
          </p:cNvCxnSpPr>
          <p:nvPr/>
        </p:nvCxnSpPr>
        <p:spPr>
          <a:xfrm>
            <a:off x="7055838" y="1880763"/>
            <a:ext cx="0" cy="693000"/>
          </a:xfrm>
          <a:prstGeom prst="straightConnector1">
            <a:avLst/>
          </a:prstGeom>
          <a:noFill/>
          <a:ln w="9525" cap="flat" cmpd="sng">
            <a:solidFill>
              <a:srgbClr val="595959"/>
            </a:solidFill>
            <a:prstDash val="solid"/>
            <a:round/>
            <a:headEnd type="none" w="sm" len="sm"/>
            <a:tailEnd type="none" w="sm" len="sm"/>
          </a:ln>
        </p:spPr>
      </p:cxnSp>
      <p:sp>
        <p:nvSpPr>
          <p:cNvPr id="645" name="Google Shape;645;g23959c6d954_0_406"/>
          <p:cNvSpPr/>
          <p:nvPr/>
        </p:nvSpPr>
        <p:spPr>
          <a:xfrm>
            <a:off x="8193488" y="25737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6" name="Google Shape;646;g23959c6d954_0_406"/>
          <p:cNvSpPr/>
          <p:nvPr/>
        </p:nvSpPr>
        <p:spPr>
          <a:xfrm>
            <a:off x="9364438" y="37239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7" name="Google Shape;647;g23959c6d954_0_406"/>
          <p:cNvSpPr/>
          <p:nvPr/>
        </p:nvSpPr>
        <p:spPr>
          <a:xfrm>
            <a:off x="8193488" y="1423563"/>
            <a:ext cx="457200" cy="457200"/>
          </a:xfrm>
          <a:prstGeom prst="ellipse">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8" name="Google Shape;648;g23959c6d954_0_406"/>
          <p:cNvSpPr txBox="1"/>
          <p:nvPr/>
        </p:nvSpPr>
        <p:spPr>
          <a:xfrm>
            <a:off x="8269838" y="26022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d</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49" name="Google Shape;649;g23959c6d954_0_406"/>
          <p:cNvSpPr txBox="1"/>
          <p:nvPr/>
        </p:nvSpPr>
        <p:spPr>
          <a:xfrm>
            <a:off x="9440788" y="37524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a</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650" name="Google Shape;650;g23959c6d954_0_406"/>
          <p:cNvSpPr txBox="1"/>
          <p:nvPr/>
        </p:nvSpPr>
        <p:spPr>
          <a:xfrm>
            <a:off x="8269838" y="1452063"/>
            <a:ext cx="3045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panose="020B0604020202020204"/>
              <a:buNone/>
            </a:pPr>
            <a:r>
              <a:rPr lang="en-US" sz="1400" b="0" i="0" u="none" strike="noStrike" cap="none">
                <a:solidFill>
                  <a:srgbClr val="000000"/>
                </a:solidFill>
                <a:latin typeface="Arial" panose="020B0604020202020204"/>
                <a:ea typeface="Arial" panose="020B0604020202020204"/>
                <a:cs typeface="Arial" panose="020B0604020202020204"/>
                <a:sym typeface="Arial" panose="020B0604020202020204"/>
              </a:rPr>
              <a:t>f</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651" name="Google Shape;651;g23959c6d954_0_406"/>
          <p:cNvCxnSpPr/>
          <p:nvPr/>
        </p:nvCxnSpPr>
        <p:spPr>
          <a:xfrm flipH="1">
            <a:off x="9004113" y="1139513"/>
            <a:ext cx="6900" cy="3462900"/>
          </a:xfrm>
          <a:prstGeom prst="straightConnector1">
            <a:avLst/>
          </a:prstGeom>
          <a:noFill/>
          <a:ln w="9525" cap="flat" cmpd="sng">
            <a:solidFill>
              <a:srgbClr val="000000"/>
            </a:solidFill>
            <a:prstDash val="dash"/>
            <a:round/>
            <a:headEnd type="none" w="sm" len="sm"/>
            <a:tailEnd type="none" w="sm" len="sm"/>
          </a:ln>
        </p:spPr>
      </p:cxnSp>
      <p:cxnSp>
        <p:nvCxnSpPr>
          <p:cNvPr id="652" name="Google Shape;652;g23959c6d954_0_406"/>
          <p:cNvCxnSpPr>
            <a:stCxn id="647" idx="6"/>
            <a:endCxn id="600" idx="2"/>
          </p:cNvCxnSpPr>
          <p:nvPr/>
        </p:nvCxnSpPr>
        <p:spPr>
          <a:xfrm>
            <a:off x="8650688" y="1652163"/>
            <a:ext cx="713700" cy="0"/>
          </a:xfrm>
          <a:prstGeom prst="straightConnector1">
            <a:avLst/>
          </a:prstGeom>
          <a:noFill/>
          <a:ln w="9525" cap="flat" cmpd="sng">
            <a:solidFill>
              <a:srgbClr val="595959"/>
            </a:solidFill>
            <a:prstDash val="solid"/>
            <a:round/>
            <a:headEnd type="none" w="sm" len="sm"/>
            <a:tailEnd type="none" w="sm" len="sm"/>
          </a:ln>
        </p:spPr>
      </p:cxnSp>
      <p:cxnSp>
        <p:nvCxnSpPr>
          <p:cNvPr id="653" name="Google Shape;653;g23959c6d954_0_406"/>
          <p:cNvCxnSpPr>
            <a:endCxn id="646" idx="1"/>
          </p:cNvCxnSpPr>
          <p:nvPr/>
        </p:nvCxnSpPr>
        <p:spPr>
          <a:xfrm>
            <a:off x="8583593" y="2964118"/>
            <a:ext cx="847800" cy="826800"/>
          </a:xfrm>
          <a:prstGeom prst="straightConnector1">
            <a:avLst/>
          </a:prstGeom>
          <a:noFill/>
          <a:ln w="9525" cap="flat" cmpd="sng">
            <a:solidFill>
              <a:srgbClr val="595959"/>
            </a:solidFill>
            <a:prstDash val="solid"/>
            <a:round/>
            <a:headEnd type="none" w="sm" len="sm"/>
            <a:tailEnd type="none" w="sm" len="sm"/>
          </a:ln>
        </p:spPr>
      </p:cxnSp>
      <p:cxnSp>
        <p:nvCxnSpPr>
          <p:cNvPr id="654" name="Google Shape;654;g23959c6d954_0_406"/>
          <p:cNvCxnSpPr>
            <a:endCxn id="645" idx="4"/>
          </p:cNvCxnSpPr>
          <p:nvPr/>
        </p:nvCxnSpPr>
        <p:spPr>
          <a:xfrm rot="10800000">
            <a:off x="8422088" y="3030963"/>
            <a:ext cx="0" cy="693000"/>
          </a:xfrm>
          <a:prstGeom prst="straightConnector1">
            <a:avLst/>
          </a:prstGeom>
          <a:noFill/>
          <a:ln w="9525" cap="flat" cmpd="sng">
            <a:solidFill>
              <a:srgbClr val="595959"/>
            </a:solidFill>
            <a:prstDash val="solid"/>
            <a:round/>
            <a:headEnd type="none" w="sm" len="sm"/>
            <a:tailEnd type="none" w="sm" len="sm"/>
          </a:ln>
        </p:spPr>
      </p:cxnSp>
      <p:cxnSp>
        <p:nvCxnSpPr>
          <p:cNvPr id="655" name="Google Shape;655;g23959c6d954_0_406"/>
          <p:cNvCxnSpPr>
            <a:stCxn id="598" idx="6"/>
            <a:endCxn id="646" idx="2"/>
          </p:cNvCxnSpPr>
          <p:nvPr/>
        </p:nvCxnSpPr>
        <p:spPr>
          <a:xfrm>
            <a:off x="8650688" y="3952563"/>
            <a:ext cx="713700" cy="0"/>
          </a:xfrm>
          <a:prstGeom prst="straightConnector1">
            <a:avLst/>
          </a:prstGeom>
          <a:noFill/>
          <a:ln w="9525" cap="flat" cmpd="sng">
            <a:solidFill>
              <a:srgbClr val="595959"/>
            </a:solidFill>
            <a:prstDash val="solid"/>
            <a:round/>
            <a:headEnd type="none" w="sm" len="sm"/>
            <a:tailEnd type="none" w="sm" len="sm"/>
          </a:ln>
        </p:spPr>
      </p:cxnSp>
      <p:cxnSp>
        <p:nvCxnSpPr>
          <p:cNvPr id="656" name="Google Shape;656;g23959c6d954_0_406"/>
          <p:cNvCxnSpPr>
            <a:stCxn id="598" idx="7"/>
            <a:endCxn id="600" idx="3"/>
          </p:cNvCxnSpPr>
          <p:nvPr/>
        </p:nvCxnSpPr>
        <p:spPr>
          <a:xfrm rot="10800000" flipH="1">
            <a:off x="8583733" y="1813918"/>
            <a:ext cx="847800" cy="1977000"/>
          </a:xfrm>
          <a:prstGeom prst="straightConnector1">
            <a:avLst/>
          </a:prstGeom>
          <a:noFill/>
          <a:ln w="9525" cap="flat" cmpd="sng">
            <a:solidFill>
              <a:srgbClr val="595959"/>
            </a:solidFill>
            <a:prstDash val="solid"/>
            <a:round/>
            <a:headEnd type="none" w="sm" len="sm"/>
            <a:tailEnd type="none" w="sm" len="sm"/>
          </a:ln>
        </p:spPr>
      </p:cxnSp>
      <p:cxnSp>
        <p:nvCxnSpPr>
          <p:cNvPr id="657" name="Google Shape;657;g23959c6d954_0_406"/>
          <p:cNvCxnSpPr>
            <a:endCxn id="597" idx="0"/>
          </p:cNvCxnSpPr>
          <p:nvPr/>
        </p:nvCxnSpPr>
        <p:spPr>
          <a:xfrm>
            <a:off x="9593038" y="1880763"/>
            <a:ext cx="0" cy="693000"/>
          </a:xfrm>
          <a:prstGeom prst="straightConnector1">
            <a:avLst/>
          </a:prstGeom>
          <a:noFill/>
          <a:ln w="9525" cap="flat" cmpd="sng">
            <a:solidFill>
              <a:srgbClr val="595959"/>
            </a:solidFill>
            <a:prstDash val="solid"/>
            <a:round/>
            <a:headEnd type="none" w="sm" len="sm"/>
            <a:tailEnd type="none" w="sm" len="sm"/>
          </a:ln>
        </p:spPr>
      </p:cxnSp>
      <p:cxnSp>
        <p:nvCxnSpPr>
          <p:cNvPr id="658" name="Google Shape;658;g23959c6d954_0_406"/>
          <p:cNvCxnSpPr>
            <a:endCxn id="597" idx="1"/>
          </p:cNvCxnSpPr>
          <p:nvPr/>
        </p:nvCxnSpPr>
        <p:spPr>
          <a:xfrm>
            <a:off x="8583593" y="1813918"/>
            <a:ext cx="847800" cy="826800"/>
          </a:xfrm>
          <a:prstGeom prst="straightConnector1">
            <a:avLst/>
          </a:prstGeom>
          <a:noFill/>
          <a:ln w="9525" cap="flat" cmpd="sng">
            <a:solidFill>
              <a:srgbClr val="595959"/>
            </a:solidFill>
            <a:prstDash val="solid"/>
            <a:round/>
            <a:headEnd type="none" w="sm" len="sm"/>
            <a:tailEnd type="none" w="sm" len="sm"/>
          </a:ln>
        </p:spPr>
      </p:cxnSp>
      <p:sp>
        <p:nvSpPr>
          <p:cNvPr id="659" name="Google Shape;659;g23959c6d954_0_406"/>
          <p:cNvSpPr txBox="1"/>
          <p:nvPr/>
        </p:nvSpPr>
        <p:spPr>
          <a:xfrm>
            <a:off x="4570975" y="1096925"/>
            <a:ext cx="1052400" cy="492600"/>
          </a:xfrm>
          <a:prstGeom prst="rect">
            <a:avLst/>
          </a:prstGeom>
          <a:solidFill>
            <a:srgbClr val="FFC000"/>
          </a:solid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panose="020B0604020202020204"/>
              <a:buNone/>
            </a:pPr>
            <a:r>
              <a:rPr lang="en-US"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rPr>
              <a:t>The first pass should end here.</a:t>
            </a:r>
            <a:endParaRPr sz="1000" b="0" i="0" u="none" strike="noStrike" cap="none">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660" name="Google Shape;660;g23959c6d954_0_406"/>
          <p:cNvSpPr/>
          <p:nvPr/>
        </p:nvSpPr>
        <p:spPr>
          <a:xfrm>
            <a:off x="5108150" y="1599600"/>
            <a:ext cx="119600" cy="1104725"/>
          </a:xfrm>
          <a:custGeom>
            <a:avLst/>
            <a:gdLst/>
            <a:ahLst/>
            <a:cxnLst/>
            <a:rect l="l" t="t" r="r" b="b"/>
            <a:pathLst>
              <a:path w="4784" h="44189" extrusionOk="0">
                <a:moveTo>
                  <a:pt x="0" y="0"/>
                </a:moveTo>
                <a:cubicBezTo>
                  <a:pt x="3718" y="3722"/>
                  <a:pt x="3497" y="9993"/>
                  <a:pt x="4242" y="15201"/>
                </a:cubicBezTo>
                <a:cubicBezTo>
                  <a:pt x="5625" y="24868"/>
                  <a:pt x="4362" y="35452"/>
                  <a:pt x="0" y="4418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27</a:t>
            </a:fld>
            <a:endParaRPr lang="en-US"/>
          </a:p>
        </p:txBody>
      </p:sp>
      <p:pic>
        <p:nvPicPr>
          <p:cNvPr id="5" name="Picture 4"/>
          <p:cNvPicPr>
            <a:picLocks noChangeAspect="1"/>
          </p:cNvPicPr>
          <p:nvPr/>
        </p:nvPicPr>
        <p:blipFill>
          <a:blip r:embed="rId2"/>
          <a:srcRect l="6635" t="20399" b="6058"/>
          <a:stretch>
            <a:fillRect/>
          </a:stretch>
        </p:blipFill>
        <p:spPr>
          <a:xfrm>
            <a:off x="3143250" y="116840"/>
            <a:ext cx="5717540" cy="6664960"/>
          </a:xfrm>
          <a:prstGeom prst="rect">
            <a:avLst/>
          </a:prstGeom>
        </p:spPr>
      </p:pic>
      <p:sp>
        <p:nvSpPr>
          <p:cNvPr id="6" name="Text Box 5"/>
          <p:cNvSpPr txBox="1"/>
          <p:nvPr/>
        </p:nvSpPr>
        <p:spPr>
          <a:xfrm>
            <a:off x="1788160" y="457200"/>
            <a:ext cx="563245" cy="306705"/>
          </a:xfrm>
          <a:prstGeom prst="rect">
            <a:avLst/>
          </a:prstGeom>
          <a:solidFill>
            <a:srgbClr val="FFFF00"/>
          </a:solidFill>
        </p:spPr>
        <p:txBody>
          <a:bodyPr wrap="square" rtlCol="0">
            <a:spAutoFit/>
          </a:bodyPr>
          <a:lstStyle/>
          <a:p>
            <a:r>
              <a:rPr lang="en-US"/>
              <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28</a:t>
            </a:fld>
            <a:endParaRPr lang="en-US"/>
          </a:p>
        </p:txBody>
      </p:sp>
      <p:pic>
        <p:nvPicPr>
          <p:cNvPr id="4" name="Picture 3"/>
          <p:cNvPicPr>
            <a:picLocks noChangeAspect="1"/>
          </p:cNvPicPr>
          <p:nvPr/>
        </p:nvPicPr>
        <p:blipFill>
          <a:blip r:embed="rId2"/>
          <a:srcRect t="3364" b="11035"/>
          <a:stretch>
            <a:fillRect/>
          </a:stretch>
        </p:blipFill>
        <p:spPr>
          <a:xfrm>
            <a:off x="3503930" y="0"/>
            <a:ext cx="5231130" cy="66255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29</a:t>
            </a:fld>
            <a:endParaRPr lang="en-US"/>
          </a:p>
        </p:txBody>
      </p:sp>
      <p:pic>
        <p:nvPicPr>
          <p:cNvPr id="4" name="Picture 3"/>
          <p:cNvPicPr>
            <a:picLocks noChangeAspect="1"/>
          </p:cNvPicPr>
          <p:nvPr/>
        </p:nvPicPr>
        <p:blipFill>
          <a:blip r:embed="rId2"/>
          <a:srcRect t="3182" b="3416"/>
          <a:stretch>
            <a:fillRect/>
          </a:stretch>
        </p:blipFill>
        <p:spPr>
          <a:xfrm>
            <a:off x="3359785" y="260350"/>
            <a:ext cx="4892040" cy="65360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Partitioning</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14" name="Google Shape;1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15" name="Google Shape;1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16" name="Google Shape;1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lang="en-US"/>
          </a:p>
        </p:txBody>
      </p:sp>
      <p:pic>
        <p:nvPicPr>
          <p:cNvPr id="117" name="Google Shape;117;p3"/>
          <p:cNvPicPr preferRelativeResize="0"/>
          <p:nvPr/>
        </p:nvPicPr>
        <p:blipFill rotWithShape="1">
          <a:blip r:embed="rId3"/>
          <a:srcRect/>
          <a:stretch>
            <a:fillRect/>
          </a:stretch>
        </p:blipFill>
        <p:spPr>
          <a:xfrm>
            <a:off x="2114745" y="1070600"/>
            <a:ext cx="7962510" cy="4779908"/>
          </a:xfrm>
          <a:prstGeom prst="rect">
            <a:avLst/>
          </a:prstGeom>
          <a:noFill/>
          <a:ln>
            <a:noFill/>
          </a:ln>
        </p:spPr>
      </p:pic>
      <p:sp>
        <p:nvSpPr>
          <p:cNvPr id="118" name="Google Shape;118;p3"/>
          <p:cNvSpPr txBox="1"/>
          <p:nvPr/>
        </p:nvSpPr>
        <p:spPr>
          <a:xfrm>
            <a:off x="1346548" y="5768681"/>
            <a:ext cx="9498904" cy="646331"/>
          </a:xfrm>
          <a:prstGeom prst="rect">
            <a:avLst/>
          </a:prstGeom>
          <a:noFill/>
          <a:ln>
            <a:noFill/>
          </a:ln>
        </p:spPr>
        <p:txBody>
          <a:bodyPr spcFirstLastPara="1" wrap="square" lIns="91425" tIns="45700" rIns="91425" bIns="45700" anchor="t" anchorCtr="0">
            <a:spAutoFit/>
          </a:bodyPr>
          <a:lstStyle/>
          <a:p>
            <a:pPr marL="457200" marR="0" lvl="1" indent="0" algn="l" rtl="0">
              <a:lnSpc>
                <a:spcPct val="100000"/>
              </a:lnSpc>
              <a:spcBef>
                <a:spcPts val="0"/>
              </a:spcBef>
              <a:spcAft>
                <a:spcPts val="0"/>
              </a:spcAft>
              <a:buClr>
                <a:schemeClr val="dk1"/>
              </a:buClr>
              <a:buSzPts val="1800"/>
              <a:buFont typeface="Noto Sans Symbols"/>
              <a:buNone/>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Algorithms Involved: Kernighan-Lin (KL) Algorithm, Fiduccia-Mattheyses (FM) Algorithm</a:t>
            </a:r>
            <a:endParaRPr sz="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DAB49EB-66C6-C129-237A-37B88E31A3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30</a:t>
            </a:fld>
            <a:endParaRPr lang="en-US"/>
          </a:p>
        </p:txBody>
      </p:sp>
      <p:sp>
        <p:nvSpPr>
          <p:cNvPr id="3" name="TextBox 2">
            <a:extLst>
              <a:ext uri="{FF2B5EF4-FFF2-40B4-BE49-F238E27FC236}">
                <a16:creationId xmlns:a16="http://schemas.microsoft.com/office/drawing/2014/main" id="{DA678923-9BF8-22A3-4CD1-7BB3BCEEF25D}"/>
              </a:ext>
            </a:extLst>
          </p:cNvPr>
          <p:cNvSpPr txBox="1"/>
          <p:nvPr/>
        </p:nvSpPr>
        <p:spPr>
          <a:xfrm>
            <a:off x="312149" y="786281"/>
            <a:ext cx="11573452"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u="sng" dirty="0">
                <a:solidFill>
                  <a:srgbClr val="FF0000"/>
                </a:solidFill>
              </a:rPr>
              <a:t>Significance of Cumulative gain, G:</a:t>
            </a:r>
            <a:endParaRPr lang="en-US" u="sng" dirty="0">
              <a:solidFill>
                <a:srgbClr val="FF0000"/>
              </a:solidFill>
            </a:endParaRPr>
          </a:p>
          <a:p>
            <a:pPr algn="ctr"/>
            <a:endParaRPr lang="en-US" sz="2400" u="sng" dirty="0">
              <a:solidFill>
                <a:srgbClr val="FF0000"/>
              </a:solidFill>
            </a:endParaRPr>
          </a:p>
          <a:p>
            <a:r>
              <a:rPr lang="en-US" sz="2400" dirty="0"/>
              <a:t>1.Tells us how many swaps should actually be executed; When we achieve max cumulative gain Gm, we need to stop at that iteration. Suppose, you first performed 5 iterations in 1st pass and you get max cumulative gain, Gm == G3; hence, you need to perform actually 3 swaps for optimum result in first pass. </a:t>
            </a:r>
          </a:p>
          <a:p>
            <a:endParaRPr lang="en-US" sz="2400" dirty="0"/>
          </a:p>
          <a:p>
            <a:r>
              <a:rPr lang="en-US" sz="2400" dirty="0"/>
              <a:t>2.Determining the max cumulative gain, Gm, we decide whether we need to perform 2nd pass or not.</a:t>
            </a:r>
            <a:endParaRPr lang="en-US"/>
          </a:p>
          <a:p>
            <a:endParaRPr lang="en-US" sz="2400" dirty="0"/>
          </a:p>
          <a:p>
            <a:r>
              <a:rPr lang="en-US" sz="2400" dirty="0"/>
              <a:t>3.Tells us how many units of cut-cost have been reduced after a particular </a:t>
            </a:r>
            <a:r>
              <a:rPr lang="en-US" sz="2400" dirty="0" err="1"/>
              <a:t>i-th</a:t>
            </a:r>
            <a:r>
              <a:rPr lang="en-US" sz="2400" dirty="0"/>
              <a:t> iteration (final cut-cost=initial – Gi).</a:t>
            </a:r>
          </a:p>
          <a:p>
            <a:endParaRPr lang="en-US" sz="2400" dirty="0"/>
          </a:p>
        </p:txBody>
      </p:sp>
    </p:spTree>
    <p:extLst>
      <p:ext uri="{BB962C8B-B14F-4D97-AF65-F5344CB8AC3E}">
        <p14:creationId xmlns:p14="http://schemas.microsoft.com/office/powerpoint/2010/main" val="11914781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664"/>
        <p:cNvGrpSpPr/>
        <p:nvPr/>
      </p:nvGrpSpPr>
      <p:grpSpPr>
        <a:xfrm>
          <a:off x="0" y="0"/>
          <a:ext cx="0" cy="0"/>
          <a:chOff x="0" y="0"/>
          <a:chExt cx="0" cy="0"/>
        </a:xfrm>
      </p:grpSpPr>
      <p:sp>
        <p:nvSpPr>
          <p:cNvPr id="665" name="Google Shape;665;g23959c6d954_0_47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666" name="Google Shape;666;g23959c6d954_0_47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667" name="Google Shape;667;g23959c6d954_0_47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31</a:t>
            </a:fld>
            <a:endParaRPr lang="en-US"/>
          </a:p>
        </p:txBody>
      </p:sp>
      <p:sp>
        <p:nvSpPr>
          <p:cNvPr id="668" name="Google Shape;668;g23959c6d954_0_476"/>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2)</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69" name="Google Shape;669;g23959c6d954_0_476"/>
          <p:cNvPicPr preferRelativeResize="0"/>
          <p:nvPr/>
        </p:nvPicPr>
        <p:blipFill rotWithShape="1">
          <a:blip r:embed="rId3"/>
          <a:srcRect/>
          <a:stretch>
            <a:fillRect/>
          </a:stretch>
        </p:blipFill>
        <p:spPr>
          <a:xfrm>
            <a:off x="1216068" y="1169914"/>
            <a:ext cx="5975562" cy="835566"/>
          </a:xfrm>
          <a:prstGeom prst="rect">
            <a:avLst/>
          </a:prstGeom>
          <a:noFill/>
          <a:ln>
            <a:noFill/>
          </a:ln>
        </p:spPr>
      </p:pic>
      <p:pic>
        <p:nvPicPr>
          <p:cNvPr id="670" name="Google Shape;670;g23959c6d954_0_476"/>
          <p:cNvPicPr preferRelativeResize="0"/>
          <p:nvPr/>
        </p:nvPicPr>
        <p:blipFill rotWithShape="1">
          <a:blip r:embed="rId4"/>
          <a:srcRect/>
          <a:stretch>
            <a:fillRect/>
          </a:stretch>
        </p:blipFill>
        <p:spPr>
          <a:xfrm>
            <a:off x="1337577" y="2107735"/>
            <a:ext cx="4124849" cy="1775252"/>
          </a:xfrm>
          <a:prstGeom prst="rect">
            <a:avLst/>
          </a:prstGeom>
          <a:noFill/>
          <a:ln>
            <a:noFill/>
          </a:ln>
        </p:spPr>
      </p:pic>
      <p:pic>
        <p:nvPicPr>
          <p:cNvPr id="671" name="Google Shape;671;g23959c6d954_0_476"/>
          <p:cNvPicPr preferRelativeResize="0"/>
          <p:nvPr/>
        </p:nvPicPr>
        <p:blipFill rotWithShape="1">
          <a:blip r:embed="rId5"/>
          <a:srcRect/>
          <a:stretch>
            <a:fillRect/>
          </a:stretch>
        </p:blipFill>
        <p:spPr>
          <a:xfrm>
            <a:off x="1325222" y="4187242"/>
            <a:ext cx="3627780" cy="1790711"/>
          </a:xfrm>
          <a:prstGeom prst="rect">
            <a:avLst/>
          </a:prstGeom>
          <a:noFill/>
          <a:ln>
            <a:noFill/>
          </a:ln>
        </p:spPr>
      </p:pic>
      <p:cxnSp>
        <p:nvCxnSpPr>
          <p:cNvPr id="672" name="Google Shape;672;g23959c6d954_0_476"/>
          <p:cNvCxnSpPr/>
          <p:nvPr/>
        </p:nvCxnSpPr>
        <p:spPr>
          <a:xfrm>
            <a:off x="6096000" y="2236573"/>
            <a:ext cx="0" cy="3778500"/>
          </a:xfrm>
          <a:prstGeom prst="straightConnector1">
            <a:avLst/>
          </a:prstGeom>
          <a:noFill/>
          <a:ln w="38100" cap="flat" cmpd="sng">
            <a:solidFill>
              <a:schemeClr val="accent1"/>
            </a:solidFill>
            <a:prstDash val="solid"/>
            <a:miter lim="800000"/>
            <a:headEnd type="none" w="sm" len="sm"/>
            <a:tailEnd type="none" w="sm" len="sm"/>
          </a:ln>
        </p:spPr>
      </p:cxnSp>
      <p:pic>
        <p:nvPicPr>
          <p:cNvPr id="673" name="Google Shape;673;g23959c6d954_0_476"/>
          <p:cNvPicPr preferRelativeResize="0"/>
          <p:nvPr/>
        </p:nvPicPr>
        <p:blipFill rotWithShape="1">
          <a:blip r:embed="rId6"/>
          <a:srcRect/>
          <a:stretch>
            <a:fillRect/>
          </a:stretch>
        </p:blipFill>
        <p:spPr>
          <a:xfrm>
            <a:off x="6739623" y="1958908"/>
            <a:ext cx="4114800" cy="2215662"/>
          </a:xfrm>
          <a:prstGeom prst="rect">
            <a:avLst/>
          </a:prstGeom>
          <a:noFill/>
          <a:ln>
            <a:noFill/>
          </a:ln>
        </p:spPr>
      </p:pic>
      <p:pic>
        <p:nvPicPr>
          <p:cNvPr id="674" name="Google Shape;674;g23959c6d954_0_476"/>
          <p:cNvPicPr preferRelativeResize="0"/>
          <p:nvPr/>
        </p:nvPicPr>
        <p:blipFill rotWithShape="1">
          <a:blip r:embed="rId7"/>
          <a:srcRect/>
          <a:stretch>
            <a:fillRect/>
          </a:stretch>
        </p:blipFill>
        <p:spPr>
          <a:xfrm>
            <a:off x="6680887" y="4291411"/>
            <a:ext cx="4870124" cy="168654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678"/>
        <p:cNvGrpSpPr/>
        <p:nvPr/>
      </p:nvGrpSpPr>
      <p:grpSpPr>
        <a:xfrm>
          <a:off x="0" y="0"/>
          <a:ext cx="0" cy="0"/>
          <a:chOff x="0" y="0"/>
          <a:chExt cx="0" cy="0"/>
        </a:xfrm>
      </p:grpSpPr>
      <p:sp>
        <p:nvSpPr>
          <p:cNvPr id="679" name="Google Shape;679;g23959c6d954_0_489"/>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680" name="Google Shape;680;g23959c6d954_0_48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681" name="Google Shape;681;g23959c6d954_0_489"/>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32</a:t>
            </a:fld>
            <a:endParaRPr lang="en-US"/>
          </a:p>
        </p:txBody>
      </p:sp>
      <p:sp>
        <p:nvSpPr>
          <p:cNvPr id="682" name="Google Shape;682;g23959c6d954_0_489"/>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2)</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83" name="Google Shape;683;g23959c6d954_0_489"/>
          <p:cNvPicPr preferRelativeResize="0"/>
          <p:nvPr/>
        </p:nvPicPr>
        <p:blipFill rotWithShape="1">
          <a:blip r:embed="rId3"/>
          <a:srcRect/>
          <a:stretch>
            <a:fillRect/>
          </a:stretch>
        </p:blipFill>
        <p:spPr>
          <a:xfrm>
            <a:off x="1216068" y="1169914"/>
            <a:ext cx="5975562" cy="835566"/>
          </a:xfrm>
          <a:prstGeom prst="rect">
            <a:avLst/>
          </a:prstGeom>
          <a:noFill/>
          <a:ln>
            <a:noFill/>
          </a:ln>
        </p:spPr>
      </p:pic>
      <p:cxnSp>
        <p:nvCxnSpPr>
          <p:cNvPr id="684" name="Google Shape;684;g23959c6d954_0_489"/>
          <p:cNvCxnSpPr/>
          <p:nvPr/>
        </p:nvCxnSpPr>
        <p:spPr>
          <a:xfrm>
            <a:off x="6096000" y="2236573"/>
            <a:ext cx="0" cy="3778500"/>
          </a:xfrm>
          <a:prstGeom prst="straightConnector1">
            <a:avLst/>
          </a:prstGeom>
          <a:noFill/>
          <a:ln w="38100" cap="flat" cmpd="sng">
            <a:solidFill>
              <a:schemeClr val="accent1"/>
            </a:solidFill>
            <a:prstDash val="solid"/>
            <a:miter lim="800000"/>
            <a:headEnd type="none" w="sm" len="sm"/>
            <a:tailEnd type="none" w="sm" len="sm"/>
          </a:ln>
        </p:spPr>
      </p:cxnSp>
      <p:pic>
        <p:nvPicPr>
          <p:cNvPr id="685" name="Google Shape;685;g23959c6d954_0_489"/>
          <p:cNvPicPr preferRelativeResize="0"/>
          <p:nvPr/>
        </p:nvPicPr>
        <p:blipFill rotWithShape="1">
          <a:blip r:embed="rId4"/>
          <a:srcRect/>
          <a:stretch>
            <a:fillRect/>
          </a:stretch>
        </p:blipFill>
        <p:spPr>
          <a:xfrm>
            <a:off x="802223" y="1893087"/>
            <a:ext cx="4800600" cy="2730500"/>
          </a:xfrm>
          <a:prstGeom prst="rect">
            <a:avLst/>
          </a:prstGeom>
          <a:noFill/>
          <a:ln>
            <a:noFill/>
          </a:ln>
        </p:spPr>
      </p:pic>
      <p:pic>
        <p:nvPicPr>
          <p:cNvPr id="686" name="Google Shape;686;g23959c6d954_0_489"/>
          <p:cNvPicPr preferRelativeResize="0"/>
          <p:nvPr/>
        </p:nvPicPr>
        <p:blipFill rotWithShape="1">
          <a:blip r:embed="rId5"/>
          <a:srcRect/>
          <a:stretch>
            <a:fillRect/>
          </a:stretch>
        </p:blipFill>
        <p:spPr>
          <a:xfrm>
            <a:off x="7003023" y="1854987"/>
            <a:ext cx="4386747" cy="2536634"/>
          </a:xfrm>
          <a:prstGeom prst="rect">
            <a:avLst/>
          </a:prstGeom>
          <a:noFill/>
          <a:ln>
            <a:noFill/>
          </a:ln>
        </p:spPr>
      </p:pic>
      <p:pic>
        <p:nvPicPr>
          <p:cNvPr id="687" name="Google Shape;687;g23959c6d954_0_489"/>
          <p:cNvPicPr preferRelativeResize="0"/>
          <p:nvPr/>
        </p:nvPicPr>
        <p:blipFill rotWithShape="1">
          <a:blip r:embed="rId6"/>
          <a:srcRect/>
          <a:stretch>
            <a:fillRect/>
          </a:stretch>
        </p:blipFill>
        <p:spPr>
          <a:xfrm>
            <a:off x="907269" y="4623587"/>
            <a:ext cx="4979766" cy="1540433"/>
          </a:xfrm>
          <a:prstGeom prst="rect">
            <a:avLst/>
          </a:prstGeom>
          <a:noFill/>
          <a:ln>
            <a:noFill/>
          </a:ln>
        </p:spPr>
      </p:pic>
      <p:pic>
        <p:nvPicPr>
          <p:cNvPr id="688" name="Google Shape;688;g23959c6d954_0_489"/>
          <p:cNvPicPr preferRelativeResize="0"/>
          <p:nvPr/>
        </p:nvPicPr>
        <p:blipFill rotWithShape="1">
          <a:blip r:embed="rId7"/>
          <a:srcRect/>
          <a:stretch>
            <a:fillRect/>
          </a:stretch>
        </p:blipFill>
        <p:spPr>
          <a:xfrm>
            <a:off x="6706513" y="4623587"/>
            <a:ext cx="4979765" cy="15006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692"/>
        <p:cNvGrpSpPr/>
        <p:nvPr/>
      </p:nvGrpSpPr>
      <p:grpSpPr>
        <a:xfrm>
          <a:off x="0" y="0"/>
          <a:ext cx="0" cy="0"/>
          <a:chOff x="0" y="0"/>
          <a:chExt cx="0" cy="0"/>
        </a:xfrm>
      </p:grpSpPr>
      <p:sp>
        <p:nvSpPr>
          <p:cNvPr id="693" name="Google Shape;693;g23959c6d954_0_50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694" name="Google Shape;694;g23959c6d954_0_5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695" name="Google Shape;695;g23959c6d954_0_5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33</a:t>
            </a:fld>
            <a:endParaRPr lang="en-US"/>
          </a:p>
        </p:txBody>
      </p:sp>
      <p:sp>
        <p:nvSpPr>
          <p:cNvPr id="696" name="Google Shape;696;g23959c6d954_0_502"/>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2)</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97" name="Google Shape;697;g23959c6d954_0_502"/>
          <p:cNvPicPr preferRelativeResize="0"/>
          <p:nvPr/>
        </p:nvPicPr>
        <p:blipFill rotWithShape="1">
          <a:blip r:embed="rId3"/>
          <a:srcRect/>
          <a:stretch>
            <a:fillRect/>
          </a:stretch>
        </p:blipFill>
        <p:spPr>
          <a:xfrm>
            <a:off x="1216068" y="1169914"/>
            <a:ext cx="5975562" cy="835566"/>
          </a:xfrm>
          <a:prstGeom prst="rect">
            <a:avLst/>
          </a:prstGeom>
          <a:noFill/>
          <a:ln>
            <a:noFill/>
          </a:ln>
        </p:spPr>
      </p:pic>
      <p:pic>
        <p:nvPicPr>
          <p:cNvPr id="698" name="Google Shape;698;g23959c6d954_0_502"/>
          <p:cNvPicPr preferRelativeResize="0"/>
          <p:nvPr/>
        </p:nvPicPr>
        <p:blipFill rotWithShape="1">
          <a:blip r:embed="rId4"/>
          <a:srcRect/>
          <a:stretch>
            <a:fillRect/>
          </a:stretch>
        </p:blipFill>
        <p:spPr>
          <a:xfrm>
            <a:off x="1216068" y="3186578"/>
            <a:ext cx="10325141" cy="2767093"/>
          </a:xfrm>
          <a:prstGeom prst="rect">
            <a:avLst/>
          </a:prstGeom>
          <a:noFill/>
          <a:ln>
            <a:noFill/>
          </a:ln>
        </p:spPr>
      </p:pic>
      <p:pic>
        <p:nvPicPr>
          <p:cNvPr id="699" name="Google Shape;699;g23959c6d954_0_502"/>
          <p:cNvPicPr preferRelativeResize="0"/>
          <p:nvPr/>
        </p:nvPicPr>
        <p:blipFill rotWithShape="1">
          <a:blip r:embed="rId5"/>
          <a:srcRect/>
          <a:stretch>
            <a:fillRect/>
          </a:stretch>
        </p:blipFill>
        <p:spPr>
          <a:xfrm>
            <a:off x="7527818" y="282347"/>
            <a:ext cx="4013393" cy="2072132"/>
          </a:xfrm>
          <a:prstGeom prst="rect">
            <a:avLst/>
          </a:prstGeom>
          <a:noFill/>
          <a:ln>
            <a:noFill/>
          </a:ln>
        </p:spPr>
      </p:pic>
      <p:pic>
        <p:nvPicPr>
          <p:cNvPr id="700" name="Google Shape;700;g23959c6d954_0_502"/>
          <p:cNvPicPr preferRelativeResize="0"/>
          <p:nvPr/>
        </p:nvPicPr>
        <p:blipFill rotWithShape="1">
          <a:blip r:embed="rId6"/>
          <a:srcRect/>
          <a:stretch>
            <a:fillRect/>
          </a:stretch>
        </p:blipFill>
        <p:spPr>
          <a:xfrm>
            <a:off x="7340425" y="2287627"/>
            <a:ext cx="4013375" cy="2282740"/>
          </a:xfrm>
          <a:prstGeom prst="rect">
            <a:avLst/>
          </a:prstGeom>
          <a:noFill/>
          <a:ln w="9525" cap="flat" cmpd="sng">
            <a:solidFill>
              <a:srgbClr val="38761D"/>
            </a:solidFill>
            <a:prstDash val="solid"/>
            <a:round/>
            <a:headEnd type="none" w="sm" len="sm"/>
            <a:tailEnd type="none" w="sm" len="sm"/>
          </a:ln>
        </p:spPr>
      </p:pic>
      <p:sp>
        <p:nvSpPr>
          <p:cNvPr id="2" name="Text Box 1"/>
          <p:cNvSpPr txBox="1"/>
          <p:nvPr/>
        </p:nvSpPr>
        <p:spPr>
          <a:xfrm>
            <a:off x="616585" y="6165215"/>
            <a:ext cx="10880090" cy="460375"/>
          </a:xfrm>
          <a:prstGeom prst="rect">
            <a:avLst/>
          </a:prstGeom>
          <a:solidFill>
            <a:srgbClr val="FFC000"/>
          </a:solidFill>
        </p:spPr>
        <p:txBody>
          <a:bodyPr wrap="square" rtlCol="0">
            <a:spAutoFit/>
          </a:bodyPr>
          <a:lstStyle/>
          <a:p>
            <a:pPr algn="ctr"/>
            <a:r>
              <a:rPr lang="en-US" sz="2400"/>
              <a:t>Final Cut-cost after two swaps= initial cutcost- G2 = 9-8=1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DDEDD"/>
        </a:solidFill>
        <a:effectLst/>
      </p:bgPr>
    </p:bg>
    <p:spTree>
      <p:nvGrpSpPr>
        <p:cNvPr id="1" name="Shape 692"/>
        <p:cNvGrpSpPr/>
        <p:nvPr/>
      </p:nvGrpSpPr>
      <p:grpSpPr>
        <a:xfrm>
          <a:off x="0" y="0"/>
          <a:ext cx="0" cy="0"/>
          <a:chOff x="0" y="0"/>
          <a:chExt cx="0" cy="0"/>
        </a:xfrm>
      </p:grpSpPr>
      <p:sp>
        <p:nvSpPr>
          <p:cNvPr id="693" name="Google Shape;693;g23959c6d954_0_50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694" name="Google Shape;694;g23959c6d954_0_50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695" name="Google Shape;695;g23959c6d954_0_502"/>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34</a:t>
            </a:fld>
            <a:endParaRPr lang="en-US"/>
          </a:p>
        </p:txBody>
      </p:sp>
      <p:sp>
        <p:nvSpPr>
          <p:cNvPr id="696" name="Google Shape;696;g23959c6d954_0_502"/>
          <p:cNvSpPr txBox="1">
            <a:spLocks noGrp="1"/>
          </p:cNvSpPr>
          <p:nvPr>
            <p:ph type="title"/>
          </p:nvPr>
        </p:nvSpPr>
        <p:spPr>
          <a:xfrm>
            <a:off x="1216068" y="442988"/>
            <a:ext cx="9093000" cy="711900"/>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KL Algorithm (Example 2)</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685" name="Google Shape;685;g23959c6d954_0_489"/>
          <p:cNvPicPr preferRelativeResize="0"/>
          <p:nvPr/>
        </p:nvPicPr>
        <p:blipFill rotWithShape="1">
          <a:blip r:embed="rId3"/>
          <a:srcRect/>
          <a:stretch>
            <a:fillRect/>
          </a:stretch>
        </p:blipFill>
        <p:spPr>
          <a:xfrm>
            <a:off x="1559778" y="1412392"/>
            <a:ext cx="4800600" cy="2730500"/>
          </a:xfrm>
          <a:prstGeom prst="rect">
            <a:avLst/>
          </a:prstGeom>
          <a:noFill/>
          <a:ln>
            <a:noFill/>
          </a:ln>
        </p:spPr>
      </p:pic>
      <p:sp>
        <p:nvSpPr>
          <p:cNvPr id="2" name="Text Box 1"/>
          <p:cNvSpPr txBox="1"/>
          <p:nvPr/>
        </p:nvSpPr>
        <p:spPr>
          <a:xfrm>
            <a:off x="1415415" y="4509135"/>
            <a:ext cx="9094470" cy="1753235"/>
          </a:xfrm>
          <a:prstGeom prst="rect">
            <a:avLst/>
          </a:prstGeom>
          <a:noFill/>
        </p:spPr>
        <p:txBody>
          <a:bodyPr wrap="square" rtlCol="0">
            <a:spAutoFit/>
          </a:bodyPr>
          <a:lstStyle/>
          <a:p>
            <a:r>
              <a:rPr lang="en-US" sz="1800"/>
              <a:t>Now, execute the 2nd pass taking this arrangement and finally verify whether you are getting maximum cumulative gain, </a:t>
            </a:r>
            <a:r>
              <a:rPr lang="en-US" sz="1800" b="1">
                <a:solidFill>
                  <a:srgbClr val="FF0000"/>
                </a:solidFill>
              </a:rPr>
              <a:t>Gm&lt;= 0</a:t>
            </a:r>
            <a:r>
              <a:rPr lang="en-US" sz="1800"/>
              <a:t> for this pass. </a:t>
            </a:r>
            <a:r>
              <a:rPr lang="en-US" sz="1800">
                <a:solidFill>
                  <a:srgbClr val="FF0000"/>
                </a:solidFill>
              </a:rPr>
              <a:t>If not, you need to go to 3rd pass</a:t>
            </a:r>
            <a:r>
              <a:rPr lang="en-US" sz="1800"/>
              <a:t>. </a:t>
            </a:r>
          </a:p>
          <a:p>
            <a:endParaRPr lang="en-US" sz="1800"/>
          </a:p>
          <a:p>
            <a:r>
              <a:rPr lang="en-US" sz="1800"/>
              <a:t>Otherwise, the partition that you have taken at the beginning of this pass is the optimum partition result.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325" y="44450"/>
            <a:ext cx="10678795" cy="698500"/>
          </a:xfrm>
        </p:spPr>
        <p:txBody>
          <a:bodyPr/>
          <a:lstStyle/>
          <a:p>
            <a:pPr algn="ctr"/>
            <a:r>
              <a:rPr lang="en-US" sz="3200"/>
              <a:t>Example-3</a:t>
            </a:r>
          </a:p>
        </p:txBody>
      </p:sp>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35</a:t>
            </a:fld>
            <a:endParaRPr lang="en-US"/>
          </a:p>
        </p:txBody>
      </p:sp>
      <p:pic>
        <p:nvPicPr>
          <p:cNvPr id="35" name="image3.png"/>
          <p:cNvPicPr preferRelativeResize="0"/>
          <p:nvPr/>
        </p:nvPicPr>
        <p:blipFill>
          <a:blip r:embed="rId3"/>
          <a:srcRect/>
          <a:stretch>
            <a:fillRect/>
          </a:stretch>
        </p:blipFill>
        <p:spPr>
          <a:xfrm>
            <a:off x="767080" y="1772285"/>
            <a:ext cx="3715385" cy="3696335"/>
          </a:xfrm>
          <a:prstGeom prst="rect">
            <a:avLst/>
          </a:prstGeom>
        </p:spPr>
      </p:pic>
      <p:sp>
        <p:nvSpPr>
          <p:cNvPr id="4" name="Text Box 3"/>
          <p:cNvSpPr txBox="1"/>
          <p:nvPr/>
        </p:nvSpPr>
        <p:spPr>
          <a:xfrm>
            <a:off x="767080" y="692150"/>
            <a:ext cx="10746105" cy="472440"/>
          </a:xfrm>
          <a:prstGeom prst="rect">
            <a:avLst/>
          </a:prstGeom>
        </p:spPr>
        <p:txBody>
          <a:bodyPr>
            <a:noAutofit/>
          </a:bodyPr>
          <a:lstStyle/>
          <a:p>
            <a:pPr algn="just" defTabSz="266700">
              <a:lnSpc>
                <a:spcPct val="114000"/>
              </a:lnSpc>
              <a:spcAft>
                <a:spcPct val="0"/>
              </a:spcAft>
            </a:pPr>
            <a:r>
              <a:rPr lang="en-US" altLang="zh-CN" sz="1600">
                <a:latin typeface="Times New Roman" panose="02020603050405020304"/>
                <a:ea typeface="Times New Roman" panose="02020603050405020304"/>
              </a:rPr>
              <a:t>Consider the following circuit with 6 logic gates (a-f) and the initial partitioning marked by the dotted lines.</a:t>
            </a:r>
          </a:p>
        </p:txBody>
      </p:sp>
      <p:graphicFrame>
        <p:nvGraphicFramePr>
          <p:cNvPr id="6" name="Table 5"/>
          <p:cNvGraphicFramePr/>
          <p:nvPr>
            <p:custDataLst>
              <p:tags r:id="rId1"/>
            </p:custDataLst>
          </p:nvPr>
        </p:nvGraphicFramePr>
        <p:xfrm>
          <a:off x="4799965" y="2415540"/>
          <a:ext cx="7272655" cy="2212975"/>
        </p:xfrm>
        <a:graphic>
          <a:graphicData uri="http://schemas.openxmlformats.org/drawingml/2006/table">
            <a:tbl>
              <a:tblPr/>
              <a:tblGrid>
                <a:gridCol w="451485">
                  <a:extLst>
                    <a:ext uri="{9D8B030D-6E8A-4147-A177-3AD203B41FA5}">
                      <a16:colId xmlns:a16="http://schemas.microsoft.com/office/drawing/2014/main" val="20000"/>
                    </a:ext>
                  </a:extLst>
                </a:gridCol>
                <a:gridCol w="6821170">
                  <a:extLst>
                    <a:ext uri="{9D8B030D-6E8A-4147-A177-3AD203B41FA5}">
                      <a16:colId xmlns:a16="http://schemas.microsoft.com/office/drawing/2014/main" val="20001"/>
                    </a:ext>
                  </a:extLst>
                </a:gridCol>
              </a:tblGrid>
              <a:tr h="339725">
                <a:tc>
                  <a:txBody>
                    <a:bodyPr/>
                    <a:lstStyle/>
                    <a:p>
                      <a:pPr marL="85725" indent="0" algn="ctr">
                        <a:lnSpc>
                          <a:spcPct val="107000"/>
                        </a:lnSpc>
                        <a:spcBef>
                          <a:spcPct val="0"/>
                        </a:spcBef>
                        <a:spcAft>
                          <a:spcPct val="0"/>
                        </a:spcAft>
                      </a:pPr>
                      <a:r>
                        <a:rPr lang="en-US" altLang="zh-CN" sz="900" b="1">
                          <a:latin typeface="Times New Roman" panose="02020603050405020304"/>
                          <a:ea typeface="Times New Roman" panose="02020603050405020304"/>
                        </a:rPr>
                        <a:t>(a)</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85725" indent="0" algn="just">
                        <a:lnSpc>
                          <a:spcPct val="114000"/>
                        </a:lnSpc>
                        <a:spcBef>
                          <a:spcPct val="0"/>
                        </a:spcBef>
                        <a:spcAft>
                          <a:spcPct val="0"/>
                        </a:spcAft>
                      </a:pPr>
                      <a:r>
                        <a:rPr lang="en-US" altLang="zh-CN" sz="900" b="1">
                          <a:latin typeface="Times New Roman" panose="02020603050405020304"/>
                          <a:ea typeface="Times New Roman" panose="02020603050405020304"/>
                        </a:rPr>
                        <a:t>Represent </a:t>
                      </a:r>
                      <a:r>
                        <a:rPr lang="en-US" altLang="zh-CN" sz="900">
                          <a:latin typeface="Times New Roman" panose="02020603050405020304"/>
                          <a:ea typeface="Times New Roman" panose="02020603050405020304"/>
                        </a:rPr>
                        <a:t>the given circuit and the initial partitioning using a graph and find initial cut-cost.</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955040">
                <a:tc>
                  <a:txBody>
                    <a:bodyPr/>
                    <a:lstStyle/>
                    <a:p>
                      <a:pPr marL="85725" indent="0" algn="ctr">
                        <a:lnSpc>
                          <a:spcPct val="107000"/>
                        </a:lnSpc>
                        <a:spcBef>
                          <a:spcPct val="0"/>
                        </a:spcBef>
                        <a:spcAft>
                          <a:spcPct val="0"/>
                        </a:spcAft>
                      </a:pPr>
                      <a:r>
                        <a:rPr lang="en-US" altLang="zh-CN" sz="900" b="1">
                          <a:latin typeface="Times New Roman" panose="02020603050405020304"/>
                          <a:ea typeface="Times New Roman" panose="02020603050405020304"/>
                        </a:rPr>
                        <a:t>( b)</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85725" indent="0" algn="just">
                        <a:lnSpc>
                          <a:spcPct val="107000"/>
                        </a:lnSpc>
                        <a:spcBef>
                          <a:spcPct val="0"/>
                        </a:spcBef>
                        <a:spcAft>
                          <a:spcPct val="0"/>
                        </a:spcAft>
                      </a:pPr>
                      <a:r>
                        <a:rPr lang="en-US" altLang="zh-CN" sz="900" b="1">
                          <a:latin typeface="Times New Roman" panose="02020603050405020304"/>
                          <a:ea typeface="Times New Roman" panose="02020603050405020304"/>
                        </a:rPr>
                        <a:t>Perform </a:t>
                      </a:r>
                      <a:r>
                        <a:rPr lang="en-US" altLang="zh-CN" sz="900">
                          <a:latin typeface="Times New Roman" panose="02020603050405020304"/>
                          <a:ea typeface="Times New Roman" panose="02020603050405020304"/>
                        </a:rPr>
                        <a:t>the first pass of the algorithm. </a:t>
                      </a:r>
                    </a:p>
                    <a:p>
                      <a:pPr marL="85725" indent="0" algn="just">
                        <a:lnSpc>
                          <a:spcPct val="107000"/>
                        </a:lnSpc>
                        <a:spcBef>
                          <a:spcPct val="0"/>
                        </a:spcBef>
                        <a:spcAft>
                          <a:spcPct val="0"/>
                        </a:spcAft>
                      </a:pPr>
                      <a:r>
                        <a:rPr lang="en-US" altLang="zh-CN" sz="900">
                          <a:latin typeface="Times New Roman" panose="02020603050405020304"/>
                          <a:ea typeface="Times New Roman" panose="02020603050405020304"/>
                        </a:rPr>
                        <a:t>For every “i”th iteration inside the first pass, until all the nodes are swapped and fixed, do the following:</a:t>
                      </a:r>
                    </a:p>
                    <a:p>
                      <a:pPr marL="914400" indent="-228600" algn="just">
                        <a:lnSpc>
                          <a:spcPct val="114000"/>
                        </a:lnSpc>
                        <a:spcBef>
                          <a:spcPct val="0"/>
                        </a:spcBef>
                        <a:spcAft>
                          <a:spcPct val="0"/>
                        </a:spcAft>
                      </a:pPr>
                      <a:r>
                        <a:rPr lang="en-US" altLang="zh-CN" sz="900">
                          <a:latin typeface="Times New Roman" panose="02020603050405020304"/>
                          <a:ea typeface="Times New Roman" panose="02020603050405020304"/>
                        </a:rPr>
                        <a:t>i. Find the maximum gain of swapping a pair of nodes (Δg</a:t>
                      </a:r>
                      <a:r>
                        <a:rPr lang="en-US" altLang="zh-CN" sz="900" baseline="-25000">
                          <a:latin typeface="Times New Roman" panose="02020603050405020304"/>
                          <a:ea typeface="Times New Roman" panose="02020603050405020304"/>
                        </a:rPr>
                        <a:t>i</a:t>
                      </a:r>
                      <a:r>
                        <a:rPr lang="en-US" altLang="zh-CN" sz="900">
                          <a:latin typeface="Times New Roman" panose="02020603050405020304"/>
                          <a:ea typeface="Times New Roman" panose="02020603050405020304"/>
                        </a:rPr>
                        <a:t>) </a:t>
                      </a:r>
                    </a:p>
                    <a:p>
                      <a:pPr marL="914400" indent="-228600" algn="just">
                        <a:lnSpc>
                          <a:spcPct val="114000"/>
                        </a:lnSpc>
                        <a:spcBef>
                          <a:spcPct val="0"/>
                        </a:spcBef>
                        <a:spcAft>
                          <a:spcPct val="0"/>
                        </a:spcAft>
                      </a:pPr>
                      <a:r>
                        <a:rPr lang="en-US" altLang="zh-CN" sz="900">
                          <a:latin typeface="Times New Roman" panose="02020603050405020304"/>
                          <a:ea typeface="Times New Roman" panose="02020603050405020304"/>
                        </a:rPr>
                        <a:t>ii. Swap the pair and draw the updated graph</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1"/>
                  </a:ext>
                </a:extLst>
              </a:tr>
              <a:tr h="542290">
                <a:tc>
                  <a:txBody>
                    <a:bodyPr/>
                    <a:lstStyle/>
                    <a:p>
                      <a:pPr marL="85725" indent="0" algn="ctr">
                        <a:lnSpc>
                          <a:spcPct val="107000"/>
                        </a:lnSpc>
                        <a:spcBef>
                          <a:spcPct val="0"/>
                        </a:spcBef>
                        <a:spcAft>
                          <a:spcPct val="0"/>
                        </a:spcAft>
                      </a:pPr>
                      <a:r>
                        <a:rPr lang="en-US" altLang="zh-CN" sz="900" b="1">
                          <a:latin typeface="Times New Roman" panose="02020603050405020304"/>
                          <a:ea typeface="Times New Roman" panose="02020603050405020304"/>
                        </a:rPr>
                        <a:t>(c)</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85725" indent="0" algn="just">
                        <a:lnSpc>
                          <a:spcPct val="114000"/>
                        </a:lnSpc>
                        <a:spcBef>
                          <a:spcPct val="0"/>
                        </a:spcBef>
                        <a:spcAft>
                          <a:spcPct val="0"/>
                        </a:spcAft>
                      </a:pPr>
                      <a:r>
                        <a:rPr lang="en-US" altLang="zh-CN" sz="900">
                          <a:latin typeface="Times New Roman" panose="02020603050405020304"/>
                          <a:ea typeface="Times New Roman" panose="02020603050405020304"/>
                        </a:rPr>
                        <a:t>Finish the first pass by computing the maximum positive gain, G</a:t>
                      </a:r>
                      <a:r>
                        <a:rPr lang="en-US" altLang="zh-CN" sz="900" baseline="-25000">
                          <a:latin typeface="Times New Roman" panose="02020603050405020304"/>
                          <a:ea typeface="Times New Roman" panose="02020603050405020304"/>
                        </a:rPr>
                        <a:t>m</a:t>
                      </a:r>
                      <a:r>
                        <a:rPr lang="en-US" altLang="zh-CN" sz="900">
                          <a:latin typeface="Times New Roman" panose="02020603050405020304"/>
                          <a:ea typeface="Times New Roman" panose="02020603050405020304"/>
                        </a:rPr>
                        <a:t>. </a:t>
                      </a:r>
                      <a:r>
                        <a:rPr lang="en-US" altLang="zh-CN" sz="900" b="1">
                          <a:latin typeface="Times New Roman" panose="02020603050405020304"/>
                          <a:ea typeface="Times New Roman" panose="02020603050405020304"/>
                        </a:rPr>
                        <a:t>Suggest </a:t>
                      </a:r>
                      <a:r>
                        <a:rPr lang="en-US" altLang="zh-CN" sz="900">
                          <a:latin typeface="Times New Roman" panose="02020603050405020304"/>
                          <a:ea typeface="Times New Roman" panose="02020603050405020304"/>
                        </a:rPr>
                        <a:t>how many swaps should be </a:t>
                      </a:r>
                      <a:r>
                        <a:rPr lang="en-US" altLang="zh-CN" sz="900" b="1">
                          <a:latin typeface="Times New Roman" panose="02020603050405020304"/>
                          <a:ea typeface="Times New Roman" panose="02020603050405020304"/>
                        </a:rPr>
                        <a:t>actually executed</a:t>
                      </a:r>
                      <a:r>
                        <a:rPr lang="en-US" altLang="zh-CN" sz="900">
                          <a:latin typeface="Times New Roman" panose="02020603050405020304"/>
                          <a:ea typeface="Times New Roman" panose="02020603050405020304"/>
                        </a:rPr>
                        <a:t> in the first pass.</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2"/>
                  </a:ext>
                </a:extLst>
              </a:tr>
              <a:tr h="375920">
                <a:tc>
                  <a:txBody>
                    <a:bodyPr/>
                    <a:lstStyle/>
                    <a:p>
                      <a:pPr marL="85725" indent="0" algn="ctr">
                        <a:lnSpc>
                          <a:spcPct val="107000"/>
                        </a:lnSpc>
                        <a:spcBef>
                          <a:spcPct val="0"/>
                        </a:spcBef>
                        <a:spcAft>
                          <a:spcPct val="0"/>
                        </a:spcAft>
                      </a:pPr>
                      <a:r>
                        <a:rPr lang="en-US" altLang="zh-CN" sz="900" b="1">
                          <a:latin typeface="Times New Roman" panose="02020603050405020304"/>
                          <a:ea typeface="Times New Roman" panose="02020603050405020304"/>
                        </a:rPr>
                        <a:t>(d)</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85725" indent="0" algn="just">
                        <a:lnSpc>
                          <a:spcPct val="114000"/>
                        </a:lnSpc>
                        <a:spcBef>
                          <a:spcPct val="0"/>
                        </a:spcBef>
                        <a:spcAft>
                          <a:spcPct val="0"/>
                        </a:spcAft>
                      </a:pPr>
                      <a:r>
                        <a:rPr lang="en-US" altLang="zh-CN" sz="900">
                          <a:latin typeface="Times New Roman" panose="02020603050405020304"/>
                          <a:ea typeface="Times New Roman" panose="02020603050405020304"/>
                        </a:rPr>
                        <a:t>Should you perform subsequent passes of the algorithm? </a:t>
                      </a:r>
                      <a:r>
                        <a:rPr lang="en-US" altLang="zh-CN" sz="900" b="1">
                          <a:latin typeface="Times New Roman" panose="02020603050405020304"/>
                          <a:ea typeface="Times New Roman" panose="02020603050405020304"/>
                        </a:rPr>
                        <a:t>Why or why not</a:t>
                      </a:r>
                      <a:r>
                        <a:rPr lang="en-US" altLang="zh-CN" sz="900">
                          <a:latin typeface="Times New Roman" panose="02020603050405020304"/>
                          <a:ea typeface="Times New Roman" panose="02020603050405020304"/>
                        </a:rPr>
                        <a:t>?</a:t>
                      </a:r>
                    </a:p>
                  </a:txBody>
                  <a:tcPr marL="36195" marR="36195" marT="36195" marB="36195">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36</a:t>
            </a:fld>
            <a:endParaRPr lang="en-US"/>
          </a:p>
        </p:txBody>
      </p:sp>
      <p:pic>
        <p:nvPicPr>
          <p:cNvPr id="4" name="Picture 3"/>
          <p:cNvPicPr>
            <a:picLocks noChangeAspect="1"/>
          </p:cNvPicPr>
          <p:nvPr/>
        </p:nvPicPr>
        <p:blipFill>
          <a:blip r:embed="rId2"/>
          <a:srcRect t="63664"/>
          <a:stretch>
            <a:fillRect/>
          </a:stretch>
        </p:blipFill>
        <p:spPr>
          <a:xfrm>
            <a:off x="623570" y="404495"/>
            <a:ext cx="10934065" cy="58420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t>37</a:t>
            </a:fld>
            <a:endParaRPr lang="en-US"/>
          </a:p>
        </p:txBody>
      </p:sp>
      <p:pic>
        <p:nvPicPr>
          <p:cNvPr id="2" name="Picture 1"/>
          <p:cNvPicPr>
            <a:picLocks noChangeAspect="1"/>
          </p:cNvPicPr>
          <p:nvPr/>
        </p:nvPicPr>
        <p:blipFill>
          <a:blip r:embed="rId2"/>
          <a:srcRect b="4152"/>
          <a:stretch>
            <a:fillRect/>
          </a:stretch>
        </p:blipFill>
        <p:spPr>
          <a:xfrm>
            <a:off x="3215640" y="39370"/>
            <a:ext cx="4863465" cy="6818630"/>
          </a:xfrm>
          <a:prstGeom prst="rect">
            <a:avLst/>
          </a:prstGeom>
        </p:spPr>
      </p:pic>
      <p:sp>
        <p:nvSpPr>
          <p:cNvPr id="4" name="Text Box 3"/>
          <p:cNvSpPr txBox="1"/>
          <p:nvPr/>
        </p:nvSpPr>
        <p:spPr>
          <a:xfrm>
            <a:off x="4079875" y="5445125"/>
            <a:ext cx="2800985" cy="245110"/>
          </a:xfrm>
          <a:prstGeom prst="rect">
            <a:avLst/>
          </a:prstGeom>
          <a:solidFill>
            <a:srgbClr val="FFC000"/>
          </a:solidFill>
        </p:spPr>
        <p:txBody>
          <a:bodyPr wrap="square" rtlCol="0">
            <a:spAutoFit/>
          </a:bodyPr>
          <a:lstStyle/>
          <a:p>
            <a:pPr algn="ctr"/>
            <a:r>
              <a:rPr lang="en-US" sz="1000"/>
              <a:t>And, the final cutcost after 1 swap= 4-G1=3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22"/>
        <p:cNvGrpSpPr/>
        <p:nvPr/>
      </p:nvGrpSpPr>
      <p:grpSpPr>
        <a:xfrm>
          <a:off x="0" y="0"/>
          <a:ext cx="0" cy="0"/>
          <a:chOff x="0" y="0"/>
          <a:chExt cx="0" cy="0"/>
        </a:xfrm>
      </p:grpSpPr>
      <p:sp>
        <p:nvSpPr>
          <p:cNvPr id="123" name="Google Shape;123;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24" name="Google Shape;124;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25" name="Google Shape;125;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lang="en-US"/>
          </a:p>
        </p:txBody>
      </p:sp>
      <p:sp>
        <p:nvSpPr>
          <p:cNvPr id="126" name="Google Shape;126;p4"/>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Chip Planning</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27" name="Google Shape;127;p4"/>
          <p:cNvPicPr preferRelativeResize="0"/>
          <p:nvPr/>
        </p:nvPicPr>
        <p:blipFill rotWithShape="1">
          <a:blip r:embed="rId3"/>
          <a:srcRect/>
          <a:stretch>
            <a:fillRect/>
          </a:stretch>
        </p:blipFill>
        <p:spPr>
          <a:xfrm>
            <a:off x="5265020" y="984436"/>
            <a:ext cx="5444733" cy="4845679"/>
          </a:xfrm>
          <a:prstGeom prst="rect">
            <a:avLst/>
          </a:prstGeom>
          <a:noFill/>
          <a:ln>
            <a:noFill/>
          </a:ln>
        </p:spPr>
      </p:pic>
      <p:pic>
        <p:nvPicPr>
          <p:cNvPr id="128" name="Google Shape;128;p4"/>
          <p:cNvPicPr preferRelativeResize="0"/>
          <p:nvPr/>
        </p:nvPicPr>
        <p:blipFill rotWithShape="1">
          <a:blip r:embed="rId4"/>
          <a:srcRect/>
          <a:stretch>
            <a:fillRect/>
          </a:stretch>
        </p:blipFill>
        <p:spPr>
          <a:xfrm>
            <a:off x="1870466" y="1169343"/>
            <a:ext cx="3378200" cy="4533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32"/>
        <p:cNvGrpSpPr/>
        <p:nvPr/>
      </p:nvGrpSpPr>
      <p:grpSpPr>
        <a:xfrm>
          <a:off x="0" y="0"/>
          <a:ext cx="0" cy="0"/>
          <a:chOff x="0" y="0"/>
          <a:chExt cx="0" cy="0"/>
        </a:xfrm>
      </p:grpSpPr>
      <p:sp>
        <p:nvSpPr>
          <p:cNvPr id="133" name="Google Shape;1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34" name="Google Shape;1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35" name="Google Shape;1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lang="en-US"/>
          </a:p>
        </p:txBody>
      </p:sp>
      <p:sp>
        <p:nvSpPr>
          <p:cNvPr id="136" name="Google Shape;136;p5"/>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Chip Planning (Example)</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37" name="Google Shape;137;p5"/>
          <p:cNvPicPr preferRelativeResize="0"/>
          <p:nvPr/>
        </p:nvPicPr>
        <p:blipFill rotWithShape="1">
          <a:blip r:embed="rId3"/>
          <a:srcRect/>
          <a:stretch>
            <a:fillRect/>
          </a:stretch>
        </p:blipFill>
        <p:spPr>
          <a:xfrm>
            <a:off x="1303750" y="1136998"/>
            <a:ext cx="5112928" cy="4584004"/>
          </a:xfrm>
          <a:prstGeom prst="rect">
            <a:avLst/>
          </a:prstGeom>
          <a:noFill/>
          <a:ln>
            <a:noFill/>
          </a:ln>
        </p:spPr>
      </p:pic>
      <p:pic>
        <p:nvPicPr>
          <p:cNvPr id="138" name="Google Shape;138;p5"/>
          <p:cNvPicPr preferRelativeResize="0"/>
          <p:nvPr/>
        </p:nvPicPr>
        <p:blipFill rotWithShape="1">
          <a:blip r:embed="rId4"/>
          <a:srcRect/>
          <a:stretch>
            <a:fillRect/>
          </a:stretch>
        </p:blipFill>
        <p:spPr>
          <a:xfrm>
            <a:off x="7160365" y="1767307"/>
            <a:ext cx="4368800" cy="3619500"/>
          </a:xfrm>
          <a:prstGeom prst="rect">
            <a:avLst/>
          </a:prstGeom>
          <a:noFill/>
          <a:ln>
            <a:noFill/>
          </a:ln>
        </p:spPr>
      </p:pic>
      <p:cxnSp>
        <p:nvCxnSpPr>
          <p:cNvPr id="139" name="Google Shape;139;p5"/>
          <p:cNvCxnSpPr/>
          <p:nvPr/>
        </p:nvCxnSpPr>
        <p:spPr>
          <a:xfrm>
            <a:off x="6588690" y="1615858"/>
            <a:ext cx="0" cy="3519813"/>
          </a:xfrm>
          <a:prstGeom prst="straightConnector1">
            <a:avLst/>
          </a:prstGeom>
          <a:noFill/>
          <a:ln w="38100" cap="flat" cmpd="sng">
            <a:solidFill>
              <a:schemeClr val="accent1"/>
            </a:solidFill>
            <a:prstDash val="solid"/>
            <a:miter lim="800000"/>
            <a:headEnd type="none" w="sm" len="sm"/>
            <a:tailEnd type="none" w="sm" len="sm"/>
          </a:ln>
        </p:spPr>
      </p:cxnSp>
      <p:pic>
        <p:nvPicPr>
          <p:cNvPr id="140" name="Google Shape;140;p5"/>
          <p:cNvPicPr preferRelativeResize="0"/>
          <p:nvPr/>
        </p:nvPicPr>
        <p:blipFill rotWithShape="1">
          <a:blip r:embed="rId5"/>
          <a:srcRect/>
          <a:stretch>
            <a:fillRect/>
          </a:stretch>
        </p:blipFill>
        <p:spPr>
          <a:xfrm>
            <a:off x="2870200" y="5455041"/>
            <a:ext cx="6451600" cy="876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44"/>
        <p:cNvGrpSpPr/>
        <p:nvPr/>
      </p:nvGrpSpPr>
      <p:grpSpPr>
        <a:xfrm>
          <a:off x="0" y="0"/>
          <a:ext cx="0" cy="0"/>
          <a:chOff x="0" y="0"/>
          <a:chExt cx="0" cy="0"/>
        </a:xfrm>
      </p:grpSpPr>
      <p:sp>
        <p:nvSpPr>
          <p:cNvPr id="145" name="Google Shape;1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46" name="Google Shape;1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47" name="Google Shape;1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lang="en-US"/>
          </a:p>
        </p:txBody>
      </p:sp>
      <p:sp>
        <p:nvSpPr>
          <p:cNvPr id="148" name="Google Shape;148;p6"/>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Placement</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49" name="Google Shape;149;p6"/>
          <p:cNvPicPr preferRelativeResize="0"/>
          <p:nvPr/>
        </p:nvPicPr>
        <p:blipFill rotWithShape="1">
          <a:blip r:embed="rId3"/>
          <a:srcRect/>
          <a:stretch>
            <a:fillRect/>
          </a:stretch>
        </p:blipFill>
        <p:spPr>
          <a:xfrm>
            <a:off x="1111402" y="1263941"/>
            <a:ext cx="7194992" cy="4330117"/>
          </a:xfrm>
          <a:prstGeom prst="rect">
            <a:avLst/>
          </a:prstGeom>
          <a:noFill/>
          <a:ln>
            <a:noFill/>
          </a:ln>
        </p:spPr>
      </p:pic>
      <p:pic>
        <p:nvPicPr>
          <p:cNvPr id="150" name="Google Shape;150;p6"/>
          <p:cNvPicPr preferRelativeResize="0"/>
          <p:nvPr/>
        </p:nvPicPr>
        <p:blipFill rotWithShape="1">
          <a:blip r:embed="rId4"/>
          <a:srcRect/>
          <a:stretch>
            <a:fillRect/>
          </a:stretch>
        </p:blipFill>
        <p:spPr>
          <a:xfrm>
            <a:off x="7983030" y="2953359"/>
            <a:ext cx="4067008" cy="2391367"/>
          </a:xfrm>
          <a:prstGeom prst="rect">
            <a:avLst/>
          </a:prstGeom>
          <a:noFill/>
          <a:ln>
            <a:noFill/>
          </a:ln>
        </p:spPr>
      </p:pic>
      <p:sp>
        <p:nvSpPr>
          <p:cNvPr id="3" name="Text Box 2"/>
          <p:cNvSpPr txBox="1"/>
          <p:nvPr/>
        </p:nvSpPr>
        <p:spPr>
          <a:xfrm>
            <a:off x="4223385" y="404495"/>
            <a:ext cx="3200400" cy="521970"/>
          </a:xfrm>
          <a:prstGeom prst="rect">
            <a:avLst/>
          </a:prstGeom>
          <a:gradFill>
            <a:gsLst>
              <a:gs pos="0">
                <a:srgbClr val="FE4444"/>
              </a:gs>
              <a:gs pos="100000">
                <a:srgbClr val="832B2B"/>
              </a:gs>
            </a:gsLst>
            <a:lin scaled="0"/>
          </a:gradFill>
        </p:spPr>
        <p:txBody>
          <a:bodyPr wrap="square" rtlCol="0">
            <a:spAutoFit/>
          </a:bodyPr>
          <a:lstStyle/>
          <a:p>
            <a:r>
              <a:rPr lang="en-US"/>
              <a:t>for simplicity, all gates are inside one single module : assumed</a:t>
            </a:r>
          </a:p>
        </p:txBody>
      </p:sp>
      <p:cxnSp>
        <p:nvCxnSpPr>
          <p:cNvPr id="2" name="Straight Arrow Connector 1"/>
          <p:cNvCxnSpPr/>
          <p:nvPr/>
        </p:nvCxnSpPr>
        <p:spPr>
          <a:xfrm flipV="1">
            <a:off x="2372360" y="692150"/>
            <a:ext cx="1923415" cy="118808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54"/>
        <p:cNvGrpSpPr/>
        <p:nvPr/>
      </p:nvGrpSpPr>
      <p:grpSpPr>
        <a:xfrm>
          <a:off x="0" y="0"/>
          <a:ext cx="0" cy="0"/>
          <a:chOff x="0" y="0"/>
          <a:chExt cx="0" cy="0"/>
        </a:xfrm>
      </p:grpSpPr>
      <p:sp>
        <p:nvSpPr>
          <p:cNvPr id="155" name="Google Shape;155;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56" name="Google Shape;156;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57" name="Google Shape;15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lang="en-US"/>
          </a:p>
        </p:txBody>
      </p:sp>
      <p:sp>
        <p:nvSpPr>
          <p:cNvPr id="158" name="Google Shape;158;p7"/>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Signal Routing</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pic>
        <p:nvPicPr>
          <p:cNvPr id="159" name="Google Shape;159;p7"/>
          <p:cNvPicPr preferRelativeResize="0"/>
          <p:nvPr/>
        </p:nvPicPr>
        <p:blipFill rotWithShape="1">
          <a:blip r:embed="rId3"/>
          <a:srcRect/>
          <a:stretch>
            <a:fillRect/>
          </a:stretch>
        </p:blipFill>
        <p:spPr>
          <a:xfrm>
            <a:off x="2122118" y="1120978"/>
            <a:ext cx="7670365" cy="5196054"/>
          </a:xfrm>
          <a:prstGeom prst="rect">
            <a:avLst/>
          </a:prstGeom>
          <a:noFill/>
          <a:ln>
            <a:noFill/>
          </a:ln>
        </p:spPr>
      </p:pic>
      <p:cxnSp>
        <p:nvCxnSpPr>
          <p:cNvPr id="5" name="Straight Arrow Connector 4"/>
          <p:cNvCxnSpPr/>
          <p:nvPr/>
        </p:nvCxnSpPr>
        <p:spPr>
          <a:xfrm flipH="1">
            <a:off x="1703705" y="3047365"/>
            <a:ext cx="1189355" cy="189357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
        <p:nvSpPr>
          <p:cNvPr id="2" name="Text Box 1"/>
          <p:cNvSpPr txBox="1"/>
          <p:nvPr/>
        </p:nvSpPr>
        <p:spPr>
          <a:xfrm>
            <a:off x="479425" y="5034280"/>
            <a:ext cx="1584325" cy="1599565"/>
          </a:xfrm>
          <a:prstGeom prst="rect">
            <a:avLst/>
          </a:prstGeom>
          <a:gradFill>
            <a:gsLst>
              <a:gs pos="0">
                <a:srgbClr val="FE4444"/>
              </a:gs>
              <a:gs pos="100000">
                <a:srgbClr val="832B2B"/>
              </a:gs>
            </a:gsLst>
            <a:lin scaled="0"/>
          </a:gradFill>
        </p:spPr>
        <p:txBody>
          <a:bodyPr wrap="square" rtlCol="0">
            <a:spAutoFit/>
          </a:bodyPr>
          <a:lstStyle/>
          <a:p>
            <a:r>
              <a:rPr lang="en-US"/>
              <a:t>these gray boxes are modules.</a:t>
            </a:r>
          </a:p>
          <a:p>
            <a:endParaRPr lang="en-US"/>
          </a:p>
          <a:p>
            <a:r>
              <a:rPr lang="en-US"/>
              <a:t>N1,N2 etc indicate nodes or logic gates etc inside the module</a:t>
            </a:r>
          </a:p>
        </p:txBody>
      </p:sp>
      <p:sp>
        <p:nvSpPr>
          <p:cNvPr id="3" name="Text Box 2"/>
          <p:cNvSpPr txBox="1"/>
          <p:nvPr/>
        </p:nvSpPr>
        <p:spPr>
          <a:xfrm>
            <a:off x="8972550" y="1052195"/>
            <a:ext cx="2548255" cy="822960"/>
          </a:xfrm>
          <a:prstGeom prst="rect">
            <a:avLst/>
          </a:prstGeom>
          <a:gradFill>
            <a:gsLst>
              <a:gs pos="0">
                <a:srgbClr val="FECF40"/>
              </a:gs>
              <a:gs pos="100000">
                <a:srgbClr val="846C21"/>
              </a:gs>
            </a:gsLst>
            <a:lin scaled="0"/>
          </a:gradFill>
        </p:spPr>
        <p:txBody>
          <a:bodyPr wrap="square" rtlCol="0">
            <a:noAutofit/>
          </a:bodyPr>
          <a:lstStyle/>
          <a:p>
            <a:pPr algn="ctr"/>
            <a:r>
              <a:rPr lang="en-US" sz="1000"/>
              <a:t>Here, all horizontal connections done by metal -1</a:t>
            </a:r>
          </a:p>
          <a:p>
            <a:pPr algn="ctr"/>
            <a:endParaRPr lang="en-US" sz="1000"/>
          </a:p>
          <a:p>
            <a:pPr algn="ctr"/>
            <a:r>
              <a:rPr lang="en-US" sz="1000">
                <a:sym typeface="+mn-ea"/>
              </a:rPr>
              <a:t>All vertical connections done by metal - 2</a:t>
            </a:r>
            <a:endParaRPr lang="en-US" sz="1000"/>
          </a:p>
          <a:p>
            <a:pPr algn="ctr"/>
            <a:endParaRPr lang="en-US" sz="1000"/>
          </a:p>
        </p:txBody>
      </p:sp>
      <p:sp>
        <p:nvSpPr>
          <p:cNvPr id="4" name="Text Box 3"/>
          <p:cNvSpPr txBox="1"/>
          <p:nvPr/>
        </p:nvSpPr>
        <p:spPr>
          <a:xfrm>
            <a:off x="9696450" y="5229225"/>
            <a:ext cx="1663065" cy="953135"/>
          </a:xfrm>
          <a:prstGeom prst="rect">
            <a:avLst/>
          </a:prstGeom>
          <a:gradFill>
            <a:gsLst>
              <a:gs pos="0">
                <a:srgbClr val="14CD68"/>
              </a:gs>
              <a:gs pos="100000">
                <a:srgbClr val="035C7D"/>
              </a:gs>
            </a:gsLst>
            <a:lin scaled="0"/>
          </a:gradFill>
        </p:spPr>
        <p:txBody>
          <a:bodyPr wrap="square" rtlCol="0">
            <a:spAutoFit/>
          </a:bodyPr>
          <a:lstStyle/>
          <a:p>
            <a:pPr algn="ctr"/>
            <a:r>
              <a:rPr lang="en-US"/>
              <a:t>via is used to connect the two metal layers at one point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63"/>
        <p:cNvGrpSpPr/>
        <p:nvPr/>
      </p:nvGrpSpPr>
      <p:grpSpPr>
        <a:xfrm>
          <a:off x="0" y="0"/>
          <a:ext cx="0" cy="0"/>
          <a:chOff x="0" y="0"/>
          <a:chExt cx="0" cy="0"/>
        </a:xfrm>
      </p:grpSpPr>
      <p:sp>
        <p:nvSpPr>
          <p:cNvPr id="165" name="Google Shape;16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66" name="Google Shape;16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lang="en-US"/>
          </a:p>
        </p:txBody>
      </p:sp>
      <p:sp>
        <p:nvSpPr>
          <p:cNvPr id="167" name="Google Shape;167;p8"/>
          <p:cNvSpPr txBox="1">
            <a:spLocks noGrp="1"/>
          </p:cNvSpPr>
          <p:nvPr>
            <p:ph type="title"/>
          </p:nvPr>
        </p:nvSpPr>
        <p:spPr>
          <a:xfrm>
            <a:off x="1216068" y="115963"/>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Clock Tree Synthesis (CTS)</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68" name="Google Shape;168;p8"/>
          <p:cNvSpPr txBox="1"/>
          <p:nvPr/>
        </p:nvSpPr>
        <p:spPr>
          <a:xfrm>
            <a:off x="263525" y="957580"/>
            <a:ext cx="6929755" cy="5269865"/>
          </a:xfrm>
          <a:prstGeom prst="rect">
            <a:avLst/>
          </a:prstGeom>
          <a:noFill/>
          <a:ln>
            <a:noFill/>
          </a:ln>
        </p:spPr>
        <p:txBody>
          <a:bodyPr spcFirstLastPara="1" wrap="square" lIns="91425" tIns="45700" rIns="91425" bIns="45700" anchor="t" anchorCtr="0">
            <a:noAutofit/>
          </a:bodyPr>
          <a:lstStyle/>
          <a:p>
            <a:pPr marL="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rPr>
              <a:t>Definition: </a:t>
            </a:r>
          </a:p>
          <a:p>
            <a:pPr marL="0" marR="0" lvl="0" indent="0" algn="just" rtl="0">
              <a:lnSpc>
                <a:spcPct val="100000"/>
              </a:lnSpc>
              <a:spcBef>
                <a:spcPts val="0"/>
              </a:spcBef>
              <a:spcAft>
                <a:spcPts val="0"/>
              </a:spcAft>
              <a:buClr>
                <a:srgbClr val="000000"/>
              </a:buClr>
              <a:buSzPts val="2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Clock tree synthesis is a process which make sure that the clock gets distributed </a:t>
            </a:r>
            <a:r>
              <a:rPr lang="en-US" sz="1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evenly</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to all sequential elements in a design.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CTS is the process of </a:t>
            </a:r>
            <a:r>
              <a:rPr lang="en-US" sz="1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insertion of buffers or inverters</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along the clock paths of ASIC design in order to achieve </a:t>
            </a:r>
            <a:r>
              <a:rPr lang="en-US" sz="1800" b="0" i="0" u="none" strike="noStrike" cap="none">
                <a:solidFill>
                  <a:schemeClr val="dk1"/>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minimum skew or balanced skew</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In ICs, clock consumes around </a:t>
            </a:r>
            <a:r>
              <a:rPr lang="en-US" sz="1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half of the total power</a:t>
            </a:r>
            <a:r>
              <a:rPr lang="en-US" sz="1800" b="0"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 </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consumption. Here </a:t>
            </a:r>
            <a:r>
              <a:rPr lang="en-US" sz="1800" b="0" i="0" u="none" strike="noStrike" cap="none">
                <a:solidFill>
                  <a:schemeClr val="dk1"/>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clock gating</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technique helps to </a:t>
            </a:r>
            <a:r>
              <a:rPr lang="en-US" sz="1800" b="0" i="0" u="none" strike="noStrike" cap="none">
                <a:solidFill>
                  <a:schemeClr val="dk1"/>
                </a:solidFill>
                <a:highlight>
                  <a:srgbClr val="FFFF00"/>
                </a:highlight>
                <a:latin typeface="Times New Roman" panose="02020603050405020304"/>
                <a:ea typeface="Times New Roman" panose="02020603050405020304"/>
                <a:cs typeface="Times New Roman" panose="02020603050405020304"/>
                <a:sym typeface="Times New Roman" panose="02020603050405020304"/>
              </a:rPr>
              <a:t>reduce</a:t>
            </a: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power consumption by the clocks.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171450" algn="just"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0" marR="0" lvl="0" indent="0" algn="just" rtl="0">
              <a:lnSpc>
                <a:spcPct val="100000"/>
              </a:lnSpc>
              <a:spcBef>
                <a:spcPts val="0"/>
              </a:spcBef>
              <a:spcAft>
                <a:spcPts val="0"/>
              </a:spcAft>
              <a:buClr>
                <a:srgbClr val="000000"/>
              </a:buClr>
              <a:buSzPts val="2400"/>
              <a:buFont typeface="Arial" panose="020B0604020202020204"/>
              <a:buNone/>
            </a:pPr>
            <a:r>
              <a:rPr lang="en-US" sz="2400" b="1" i="0" u="none" strike="noStrike" cap="none">
                <a:solidFill>
                  <a:schemeClr val="accent1"/>
                </a:solidFill>
                <a:latin typeface="Times New Roman" panose="02020603050405020304"/>
                <a:ea typeface="Times New Roman" panose="02020603050405020304"/>
                <a:cs typeface="Times New Roman" panose="02020603050405020304"/>
                <a:sym typeface="Times New Roman" panose="02020603050405020304"/>
              </a:rPr>
              <a:t>Goals of CTS: </a:t>
            </a:r>
          </a:p>
          <a:p>
            <a:pPr marL="0" marR="0" lvl="0" indent="0" algn="just" rtl="0">
              <a:lnSpc>
                <a:spcPct val="100000"/>
              </a:lnSpc>
              <a:spcBef>
                <a:spcPts val="0"/>
              </a:spcBef>
              <a:spcAft>
                <a:spcPts val="0"/>
              </a:spcAft>
              <a:buClr>
                <a:srgbClr val="000000"/>
              </a:buClr>
              <a:buSzPts val="2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To meet clock tree design rule constraints such as maximum transition, maximum load capacitance and maximum fanout. </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285750" algn="just" rtl="0">
              <a:lnSpc>
                <a:spcPct val="100000"/>
              </a:lnSpc>
              <a:spcBef>
                <a:spcPts val="0"/>
              </a:spcBef>
              <a:spcAft>
                <a:spcPts val="0"/>
              </a:spcAft>
              <a:buClr>
                <a:schemeClr val="dk1"/>
              </a:buClr>
              <a:buSzPts val="1800"/>
              <a:buFont typeface="Noto Sans Symbols"/>
              <a:buChar char="❖"/>
            </a:pPr>
            <a:r>
              <a:rPr lang="en-US"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To meet clock tree targets such as minimum skew and minimum insertion delay. </a:t>
            </a:r>
            <a:endPara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171450" algn="l" rtl="0">
              <a:lnSpc>
                <a:spcPct val="100000"/>
              </a:lnSpc>
              <a:spcBef>
                <a:spcPts val="0"/>
              </a:spcBef>
              <a:spcAft>
                <a:spcPts val="0"/>
              </a:spcAft>
              <a:buClr>
                <a:schemeClr val="dk1"/>
              </a:buClr>
              <a:buSzPts val="1800"/>
              <a:buFont typeface="Noto Sans Symbols"/>
              <a:buNone/>
            </a:pPr>
            <a:endParaRPr sz="18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pic>
        <p:nvPicPr>
          <p:cNvPr id="169" name="Google Shape;169;p8"/>
          <p:cNvPicPr preferRelativeResize="0"/>
          <p:nvPr/>
        </p:nvPicPr>
        <p:blipFill rotWithShape="1">
          <a:blip r:embed="rId3"/>
          <a:srcRect/>
          <a:stretch>
            <a:fillRect/>
          </a:stretch>
        </p:blipFill>
        <p:spPr>
          <a:xfrm>
            <a:off x="7392670" y="1556385"/>
            <a:ext cx="4712335" cy="3140075"/>
          </a:xfrm>
          <a:prstGeom prst="rect">
            <a:avLst/>
          </a:prstGeom>
          <a:noFill/>
          <a:ln>
            <a:noFill/>
          </a:ln>
        </p:spPr>
      </p:pic>
      <p:sp>
        <p:nvSpPr>
          <p:cNvPr id="3" name="Text Box 2"/>
          <p:cNvSpPr txBox="1"/>
          <p:nvPr/>
        </p:nvSpPr>
        <p:spPr>
          <a:xfrm>
            <a:off x="7712710" y="5085080"/>
            <a:ext cx="4436110" cy="1568450"/>
          </a:xfrm>
          <a:prstGeom prst="rect">
            <a:avLst/>
          </a:prstGeom>
          <a:gradFill>
            <a:gsLst>
              <a:gs pos="0">
                <a:srgbClr val="FECF40"/>
              </a:gs>
              <a:gs pos="100000">
                <a:srgbClr val="846C21"/>
              </a:gs>
            </a:gsLst>
            <a:lin scaled="0"/>
          </a:gradFill>
        </p:spPr>
        <p:txBody>
          <a:bodyPr wrap="square" rtlCol="0">
            <a:spAutoFit/>
          </a:bodyPr>
          <a:lstStyle/>
          <a:p>
            <a:pPr algn="ctr"/>
            <a:r>
              <a:rPr lang="en-US" altLang="en-US" sz="1200"/>
              <a:t>Clock gating is a technique to reduce power consumption in ICs by selectively disabling the clock signal to parts of the circuit when they are not active. This is achieved using gating logic (e.g., an AND gate or latch or tristate buffer) that controls whether the clock reaches a specific block based on its activity requirement. By stopping the clock signal for idle sections, unnecessary switching is prevented, reducing dynamic power consumption effectively.</a:t>
            </a:r>
          </a:p>
        </p:txBody>
      </p:sp>
      <p:cxnSp>
        <p:nvCxnSpPr>
          <p:cNvPr id="2" name="Straight Arrow Connector 1"/>
          <p:cNvCxnSpPr>
            <a:endCxn id="1" idx="0"/>
          </p:cNvCxnSpPr>
          <p:nvPr/>
        </p:nvCxnSpPr>
        <p:spPr>
          <a:xfrm>
            <a:off x="2344420" y="3454400"/>
            <a:ext cx="7586345" cy="163068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DEDED"/>
        </a:solidFill>
        <a:effectLst/>
      </p:bgPr>
    </p:bg>
    <p:spTree>
      <p:nvGrpSpPr>
        <p:cNvPr id="1" name="Shape 173"/>
        <p:cNvGrpSpPr/>
        <p:nvPr/>
      </p:nvGrpSpPr>
      <p:grpSpPr>
        <a:xfrm>
          <a:off x="0" y="0"/>
          <a:ext cx="0" cy="0"/>
          <a:chOff x="0" y="0"/>
          <a:chExt cx="0" cy="0"/>
        </a:xfrm>
      </p:grpSpPr>
      <p:sp>
        <p:nvSpPr>
          <p:cNvPr id="174" name="Google Shape;17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US"/>
              <a:t>8/14/21</a:t>
            </a:r>
          </a:p>
        </p:txBody>
      </p:sp>
      <p:sp>
        <p:nvSpPr>
          <p:cNvPr id="175" name="Google Shape;17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CSE 460: VLSI Design</a:t>
            </a:r>
          </a:p>
        </p:txBody>
      </p:sp>
      <p:sp>
        <p:nvSpPr>
          <p:cNvPr id="176" name="Google Shape;17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lang="en-US"/>
          </a:p>
        </p:txBody>
      </p:sp>
      <p:sp>
        <p:nvSpPr>
          <p:cNvPr id="177" name="Google Shape;177;p9"/>
          <p:cNvSpPr txBox="1">
            <a:spLocks noGrp="1"/>
          </p:cNvSpPr>
          <p:nvPr>
            <p:ph type="title"/>
          </p:nvPr>
        </p:nvSpPr>
        <p:spPr>
          <a:xfrm>
            <a:off x="1216068" y="442988"/>
            <a:ext cx="9092852" cy="711769"/>
          </a:xfrm>
          <a:prstGeom prst="rect">
            <a:avLst/>
          </a:prstGeom>
          <a:noFill/>
          <a:ln>
            <a:noFill/>
          </a:ln>
        </p:spPr>
        <p:txBody>
          <a:bodyPr spcFirstLastPara="1" wrap="square" lIns="91425" tIns="11200" rIns="91425" bIns="45700" anchor="ctr" anchorCtr="0">
            <a:noAutofit/>
          </a:bodyPr>
          <a:lstStyle/>
          <a:p>
            <a:pPr marL="11430" lvl="0" indent="0" algn="l" rtl="0">
              <a:lnSpc>
                <a:spcPct val="90000"/>
              </a:lnSpc>
              <a:spcBef>
                <a:spcPts val="0"/>
              </a:spcBef>
              <a:spcAft>
                <a:spcPts val="0"/>
              </a:spcAft>
              <a:buClr>
                <a:schemeClr val="accent1"/>
              </a:buClr>
              <a:buSzPts val="4000"/>
              <a:buFont typeface="Times New Roman" panose="02020603050405020304"/>
              <a:buNone/>
            </a:pPr>
            <a:r>
              <a:rPr lang="en-US"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rPr>
              <a:t>Timing Closure</a:t>
            </a:r>
            <a:endParaRPr sz="4000" b="1">
              <a:solidFill>
                <a:schemeClr val="accent1"/>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78" name="Google Shape;178;p9"/>
          <p:cNvSpPr txBox="1"/>
          <p:nvPr/>
        </p:nvSpPr>
        <p:spPr>
          <a:xfrm>
            <a:off x="1415441" y="1453019"/>
            <a:ext cx="8893479" cy="3536950"/>
          </a:xfrm>
          <a:prstGeom prst="rect">
            <a:avLst/>
          </a:prstGeom>
          <a:noFill/>
          <a:ln>
            <a:noFill/>
          </a:ln>
        </p:spPr>
        <p:txBody>
          <a:bodyPr spcFirstLastPara="1" wrap="square" lIns="91425" tIns="45700" rIns="91425" bIns="45700" anchor="t" anchorCtr="0">
            <a:spAutoFit/>
          </a:bodyPr>
          <a:lstStyle/>
          <a:p>
            <a:pPr marL="285750" marR="0" lvl="0" indent="-285750" algn="just" rtl="0">
              <a:lnSpc>
                <a:spcPct val="100000"/>
              </a:lnSpc>
              <a:spcBef>
                <a:spcPts val="0"/>
              </a:spcBef>
              <a:spcAft>
                <a:spcPts val="0"/>
              </a:spcAft>
              <a:buClr>
                <a:schemeClr val="dk1"/>
              </a:buClr>
              <a:buSzPts val="2800"/>
              <a:buFont typeface="Noto Sans Symbols"/>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Timing closure is the process by which a logic design consisting of primitive elements such as combinatorial logic gates ( and , or , not , nand , nor , etc.) and sequential logic gates (flip flops, latches, memories) is modified to meet its timing requirements.</a:t>
            </a: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a:p>
            <a:pPr marL="285750" marR="0" lvl="0" indent="-107950" algn="just" rtl="0">
              <a:lnSpc>
                <a:spcPct val="100000"/>
              </a:lnSpc>
              <a:spcBef>
                <a:spcPts val="0"/>
              </a:spcBef>
              <a:spcAft>
                <a:spcPts val="0"/>
              </a:spcAft>
              <a:buClr>
                <a:schemeClr val="dk1"/>
              </a:buClr>
              <a:buSzPts val="2800"/>
              <a:buFont typeface="Noto Sans Symbols"/>
              <a:buNone/>
            </a:pP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a:p>
            <a:pPr marL="285750" marR="0" lvl="0" indent="-285750" algn="just" rtl="0">
              <a:lnSpc>
                <a:spcPct val="100000"/>
              </a:lnSpc>
              <a:spcBef>
                <a:spcPts val="0"/>
              </a:spcBef>
              <a:spcAft>
                <a:spcPts val="0"/>
              </a:spcAft>
              <a:buClr>
                <a:schemeClr val="dk1"/>
              </a:buClr>
              <a:buSzPts val="2800"/>
              <a:buFont typeface="Noto Sans Symbols"/>
              <a:buChar char="❖"/>
            </a:pP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Timing closure is done through </a:t>
            </a:r>
            <a:r>
              <a:rPr lang="en-US" sz="2800" b="1" i="0" u="none" strike="noStrike" cap="none">
                <a:solidFill>
                  <a:srgbClr val="FF0000"/>
                </a:solidFill>
                <a:latin typeface="Times New Roman" panose="02020603050405020304"/>
                <a:ea typeface="Times New Roman" panose="02020603050405020304"/>
                <a:cs typeface="Times New Roman" panose="02020603050405020304"/>
                <a:sym typeface="Times New Roman" panose="02020603050405020304"/>
              </a:rPr>
              <a:t>layout optimizations and netlist modifications.</a:t>
            </a:r>
            <a:r>
              <a:rPr lang="en-US"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rPr>
              <a:t> </a:t>
            </a:r>
            <a:endPara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572*174"/>
  <p:tag name="TABLE_ENDDRAG_RECT" val="377*190*572*174"/>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10514</Words>
  <Application>Microsoft Office PowerPoint</Application>
  <PresentationFormat>Widescreen</PresentationFormat>
  <Paragraphs>662</Paragraphs>
  <Slides>37</Slides>
  <Notes>30</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CSE 460: VLSI Design</vt:lpstr>
      <vt:lpstr>VLSI Design Flow</vt:lpstr>
      <vt:lpstr>Partitioning</vt:lpstr>
      <vt:lpstr>Chip Planning</vt:lpstr>
      <vt:lpstr>Chip Planning (Example)</vt:lpstr>
      <vt:lpstr>Placement</vt:lpstr>
      <vt:lpstr>Signal Routing</vt:lpstr>
      <vt:lpstr>Clock Tree Synthesis (CTS)</vt:lpstr>
      <vt:lpstr>Timing Closure</vt:lpstr>
      <vt:lpstr>Partition Terminology</vt:lpstr>
      <vt:lpstr>Optimization Goals</vt:lpstr>
      <vt:lpstr>Optimization Goals</vt:lpstr>
      <vt:lpstr>Kernighan Lin (KL Algorithm)</vt:lpstr>
      <vt:lpstr>KL Algorithm (Terminology)</vt:lpstr>
      <vt:lpstr>KL Algorithm (Terminology)</vt:lpstr>
      <vt:lpstr>KL Algorithm (Terminology)</vt:lpstr>
      <vt:lpstr>KL Algorithm (Terminology)</vt:lpstr>
      <vt:lpstr>KL Algorithm (Terminology)</vt:lpstr>
      <vt:lpstr>KL Algorithm (One-pass) - Summary of  all steps</vt:lpstr>
      <vt:lpstr>KL Algorithm (Example 1)</vt:lpstr>
      <vt:lpstr>KL Algorithm (Example 1)</vt:lpstr>
      <vt:lpstr>KL Algorithm (Example 1)</vt:lpstr>
      <vt:lpstr>KL Algorithm (Example 1)</vt:lpstr>
      <vt:lpstr>KL Algorithm (Example 1)</vt:lpstr>
      <vt:lpstr>KL Algorithm (Example 1)</vt:lpstr>
      <vt:lpstr>KL Algorithm (Example 1)</vt:lpstr>
      <vt:lpstr>PowerPoint Presentation</vt:lpstr>
      <vt:lpstr>PowerPoint Presentation</vt:lpstr>
      <vt:lpstr>PowerPoint Presentation</vt:lpstr>
      <vt:lpstr>PowerPoint Presentation</vt:lpstr>
      <vt:lpstr>KL Algorithm (Example 2)</vt:lpstr>
      <vt:lpstr>KL Algorithm (Example 2)</vt:lpstr>
      <vt:lpstr>KL Algorithm (Example 2)</vt:lpstr>
      <vt:lpstr>KL Algorithm (Example 2)</vt:lpstr>
      <vt:lpstr>Example-3</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460: VLSI Design</dc:title>
  <dc:creator>nazmul turjo</dc:creator>
  <cp:lastModifiedBy>Tahsin Alam</cp:lastModifiedBy>
  <cp:revision>111</cp:revision>
  <dcterms:created xsi:type="dcterms:W3CDTF">2024-11-26T20:21:00Z</dcterms:created>
  <dcterms:modified xsi:type="dcterms:W3CDTF">2025-08-18T04:16:03Z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2DDD011076234248853CAEE6DA229347_12</vt:lpwstr>
  </property>
  <property fmtid="{D5CDD505-2E9C-101B-9397-08002B2CF9AE}" pid="3" name="KSOProductBuildVer">
    <vt:lpwstr>1033-12.2.0.22530</vt:lpwstr>
  </property>
</Properties>
</file>